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6" r:id="rId4"/>
    <p:sldId id="297" r:id="rId5"/>
    <p:sldId id="294" r:id="rId6"/>
    <p:sldId id="299" r:id="rId7"/>
    <p:sldId id="300" r:id="rId8"/>
    <p:sldId id="301" r:id="rId9"/>
    <p:sldId id="302" r:id="rId10"/>
    <p:sldId id="295" r:id="rId11"/>
    <p:sldId id="303" r:id="rId12"/>
    <p:sldId id="304" r:id="rId13"/>
    <p:sldId id="305" r:id="rId14"/>
    <p:sldId id="293" r:id="rId15"/>
    <p:sldId id="306" r:id="rId16"/>
    <p:sldId id="315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7" r:id="rId26"/>
    <p:sldId id="318" r:id="rId27"/>
    <p:sldId id="319" r:id="rId28"/>
    <p:sldId id="292" r:id="rId29"/>
    <p:sldId id="322" r:id="rId30"/>
    <p:sldId id="321" r:id="rId31"/>
    <p:sldId id="324" r:id="rId32"/>
    <p:sldId id="325" r:id="rId33"/>
    <p:sldId id="323" r:id="rId34"/>
    <p:sldId id="326" r:id="rId35"/>
    <p:sldId id="257" r:id="rId36"/>
    <p:sldId id="258" r:id="rId37"/>
    <p:sldId id="320" r:id="rId38"/>
    <p:sldId id="259" r:id="rId39"/>
    <p:sldId id="260" r:id="rId40"/>
    <p:sldId id="269" r:id="rId41"/>
    <p:sldId id="271" r:id="rId42"/>
    <p:sldId id="272" r:id="rId43"/>
    <p:sldId id="273" r:id="rId44"/>
    <p:sldId id="274" r:id="rId45"/>
    <p:sldId id="275" r:id="rId46"/>
    <p:sldId id="276" r:id="rId47"/>
    <p:sldId id="277" r:id="rId48"/>
    <p:sldId id="278" r:id="rId49"/>
    <p:sldId id="279" r:id="rId50"/>
    <p:sldId id="281" r:id="rId51"/>
    <p:sldId id="282" r:id="rId52"/>
    <p:sldId id="283" r:id="rId53"/>
    <p:sldId id="284" r:id="rId54"/>
    <p:sldId id="285" r:id="rId55"/>
    <p:sldId id="287" r:id="rId56"/>
    <p:sldId id="288" r:id="rId57"/>
    <p:sldId id="289" r:id="rId58"/>
    <p:sldId id="290" r:id="rId59"/>
    <p:sldId id="291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62" y="-82"/>
      </p:cViewPr>
      <p:guideLst>
        <p:guide orient="horz" pos="2160"/>
        <p:guide pos="36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0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4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5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2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2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9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5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2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C233-D99E-418F-BCF1-BEFA702BD326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17DDF-D486-4920-ABBE-EE04180A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5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lvl="1"/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273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 and whether to PUSH/POP anything to/from the STACK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Goal of LR(1) Parser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954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 and whether to PUSH/POP anything to/from the STACK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Goal of LR(1) Parser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Process input stream left-to-right one token at a time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84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 and whether to PUSH/POP anything to/from the STACK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Goal of LR(1) Parser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Process input stream left-to-right one token at a 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Produce a right-most derivation of the input stream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84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 and whether to PUSH/POP anything to/from the STACK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Goal of LR(1) Parser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Process input stream left-to-right one token at a time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Produce a right-most derivation of the input stream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End up in the Start State at the end of the input stream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984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85800"/>
            <a:ext cx="265329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sz="3200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8492" y="4495800"/>
            <a:ext cx="31470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SENTENCE</a:t>
            </a:r>
          </a:p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id + id * id</a:t>
            </a:r>
          </a:p>
        </p:txBody>
      </p:sp>
    </p:spTree>
    <p:extLst>
      <p:ext uri="{BB962C8B-B14F-4D97-AF65-F5344CB8AC3E}">
        <p14:creationId xmlns:p14="http://schemas.microsoft.com/office/powerpoint/2010/main" val="2798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13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2236806"/>
            <a:ext cx="2977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53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C00000"/>
                </a:solidFill>
              </a:rPr>
              <a:t>E</a:t>
            </a:r>
            <a:r>
              <a:rPr lang="en-US" sz="4400" dirty="0" smtClean="0"/>
              <a:t>                 </a:t>
            </a:r>
            <a:r>
              <a:rPr lang="en-US" sz="4400" dirty="0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+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</a:t>
            </a:r>
            <a:r>
              <a:rPr lang="en-US" sz="4400" dirty="0" smtClean="0"/>
              <a:t>         </a:t>
            </a:r>
            <a:r>
              <a:rPr lang="en-US" sz="4400" dirty="0" smtClean="0">
                <a:solidFill>
                  <a:srgbClr val="FF0000"/>
                </a:solidFill>
              </a:rPr>
              <a:t>*</a:t>
            </a:r>
            <a:r>
              <a:rPr lang="en-US" sz="4400" dirty="0" smtClean="0"/>
              <a:t>      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/>
              <a:t>                   </a:t>
            </a:r>
            <a:r>
              <a:rPr lang="en-US" sz="4400" dirty="0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/>
              <a:t>                            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</a:t>
            </a:r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* F</a:t>
            </a:r>
            <a:endParaRPr lang="en-US" sz="2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</a:t>
            </a:r>
            <a:r>
              <a:rPr lang="en-US" sz="4400" dirty="0" smtClean="0"/>
              <a:t>         </a:t>
            </a:r>
            <a:r>
              <a:rPr lang="en-US" sz="4400" dirty="0" smtClean="0"/>
              <a:t>*      </a:t>
            </a:r>
            <a:r>
              <a:rPr lang="en-US" sz="4400" dirty="0" smtClean="0">
                <a:solidFill>
                  <a:srgbClr val="FF0000"/>
                </a:solidFill>
              </a:rPr>
              <a:t>id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/>
              <a:t>                   </a:t>
            </a:r>
            <a:r>
              <a:rPr lang="en-US" sz="4400" dirty="0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/>
              <a:t>                                </a:t>
            </a:r>
            <a:r>
              <a:rPr lang="en-US" sz="4400" dirty="0" smtClean="0"/>
              <a:t>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</a:t>
            </a:r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sz="2800" b="1" u="sng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lvl="1"/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529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</a:t>
            </a:r>
            <a:r>
              <a:rPr lang="en-US" sz="4400" dirty="0" smtClean="0"/>
              <a:t>         </a:t>
            </a:r>
            <a:r>
              <a:rPr lang="en-US" sz="4400" dirty="0" smtClean="0"/>
              <a:t>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/>
              <a:t>                   </a:t>
            </a:r>
            <a:r>
              <a:rPr lang="en-US" sz="4400" dirty="0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/>
              <a:t>                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u="sng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</a:t>
            </a:r>
            <a:r>
              <a:rPr lang="en-US" sz="4400" dirty="0" smtClean="0">
                <a:solidFill>
                  <a:srgbClr val="FF0000"/>
                </a:solidFill>
              </a:rPr>
              <a:t>id</a:t>
            </a:r>
            <a:r>
              <a:rPr lang="en-US" sz="4400" dirty="0" smtClean="0"/>
              <a:t>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/>
              <a:t>                   </a:t>
            </a:r>
            <a:r>
              <a:rPr lang="en-US" sz="4400" dirty="0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/>
              <a:t>                   </a:t>
            </a:r>
            <a:r>
              <a:rPr lang="en-US" sz="4400" dirty="0" smtClean="0"/>
              <a:t>F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>
                <a:solidFill>
                  <a:srgbClr val="FF0000"/>
                </a:solidFill>
              </a:rPr>
              <a:t>T</a:t>
            </a:r>
            <a:r>
              <a:rPr lang="en-US" sz="4400" dirty="0" smtClean="0"/>
              <a:t>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/>
              <a:t>                   </a:t>
            </a:r>
            <a:r>
              <a:rPr lang="en-US" sz="4400" dirty="0" smtClean="0"/>
              <a:t>F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</a:t>
            </a:r>
            <a:r>
              <a:rPr lang="en-US" sz="4400" dirty="0" smtClean="0"/>
              <a:t>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r>
              <a:rPr lang="en-US" sz="4400" dirty="0" smtClean="0"/>
              <a:t>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1114" y="3103909"/>
            <a:ext cx="228600" cy="4953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id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309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i</a:t>
            </a:r>
            <a:r>
              <a:rPr lang="en-US" sz="4400" dirty="0" smtClean="0">
                <a:solidFill>
                  <a:srgbClr val="FF0000"/>
                </a:solidFill>
              </a:rPr>
              <a:t>d</a:t>
            </a:r>
            <a:r>
              <a:rPr lang="en-US" sz="4400" dirty="0" smtClean="0"/>
              <a:t>      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1114" y="3103909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960114" y="4036597"/>
            <a:ext cx="228600" cy="49530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id</a:t>
            </a:r>
          </a:p>
          <a:p>
            <a:r>
              <a:rPr lang="en-US" sz="2800" b="1" u="sng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919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1114" y="3103909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960114" y="4036597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400" y="2236806"/>
            <a:ext cx="297709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RM DERIVATION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+ T * F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T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 id *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988" y="147883"/>
            <a:ext cx="15632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GRAMMAR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-&gt; E + 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*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E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238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1114" y="3103909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960114" y="4036597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993" y="158096"/>
            <a:ext cx="579466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 node: Node that has no </a:t>
            </a:r>
            <a:r>
              <a:rPr lang="en-US" dirty="0" smtClean="0"/>
              <a:t>parent.</a:t>
            </a:r>
            <a:endParaRPr lang="en-US" dirty="0"/>
          </a:p>
          <a:p>
            <a:r>
              <a:rPr lang="en-US" dirty="0" smtClean="0"/>
              <a:t>Leaf node: Node that has no children.</a:t>
            </a:r>
          </a:p>
          <a:p>
            <a:r>
              <a:rPr lang="en-US" dirty="0" smtClean="0"/>
              <a:t>Internal node: Node that has children.</a:t>
            </a:r>
          </a:p>
          <a:p>
            <a:r>
              <a:rPr lang="en-US" dirty="0" smtClean="0"/>
              <a:t>Phrase: Sub-tree rooted at an internal node.</a:t>
            </a:r>
          </a:p>
          <a:p>
            <a:r>
              <a:rPr lang="en-US" dirty="0" smtClean="0"/>
              <a:t>Simple phrase: Sub-tree that has only a root and leaf nodes.</a:t>
            </a:r>
          </a:p>
          <a:p>
            <a:r>
              <a:rPr lang="en-US" dirty="0" smtClean="0"/>
              <a:t>Handle: Left-most simple phrase.</a:t>
            </a:r>
          </a:p>
          <a:p>
            <a:r>
              <a:rPr lang="en-US" dirty="0" smtClean="0"/>
              <a:t>Reduction: Replace handle with its root.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0048" y="5130650"/>
            <a:ext cx="71778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types of transition rules: Shift and Reduce.</a:t>
            </a:r>
          </a:p>
          <a:p>
            <a:r>
              <a:rPr lang="en-US" dirty="0"/>
              <a:t> </a:t>
            </a:r>
            <a:r>
              <a:rPr lang="en-US" dirty="0" smtClean="0"/>
              <a:t>  Shift – Push the next non-terminal onto the stack.</a:t>
            </a:r>
          </a:p>
          <a:p>
            <a:r>
              <a:rPr lang="en-US" dirty="0" smtClean="0"/>
              <a:t>   Reduce – Pop the leaves off the stack and Push the root onto the stack.</a:t>
            </a:r>
          </a:p>
          <a:p>
            <a:r>
              <a:rPr lang="en-US" dirty="0" smtClean="0"/>
              <a:t>   All pushes also push current state second and all pops remove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38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57600" y="15809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</a:t>
            </a:r>
            <a:r>
              <a:rPr lang="en-US" sz="2800" dirty="0" smtClean="0"/>
              <a:t>d + id * id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55314" y="4361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+       id      *      id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426714" y="16180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378" y="24562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3655314" y="3446809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3655314" y="1046771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E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103114" y="1694209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255514" y="1694209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84214" y="1694209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98314" y="2303809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1114" y="3103909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341614" y="4084222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389114" y="2208559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198614" y="2208559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960114" y="4036597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5314" y="2208559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41364" y="4084222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771894" y="3122959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993" y="158096"/>
            <a:ext cx="579466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Parser Methodology</a:t>
            </a:r>
          </a:p>
          <a:p>
            <a:r>
              <a:rPr lang="en-US" dirty="0" smtClean="0"/>
              <a:t>Identify the </a:t>
            </a:r>
            <a:r>
              <a:rPr lang="en-US" dirty="0" err="1" smtClean="0"/>
              <a:t>leftRoot</a:t>
            </a:r>
            <a:r>
              <a:rPr lang="en-US" dirty="0" smtClean="0"/>
              <a:t> </a:t>
            </a:r>
            <a:r>
              <a:rPr lang="en-US" dirty="0"/>
              <a:t>node: Node that has no </a:t>
            </a:r>
            <a:r>
              <a:rPr lang="en-US" dirty="0" smtClean="0"/>
              <a:t>parent.</a:t>
            </a:r>
            <a:endParaRPr lang="en-US" dirty="0"/>
          </a:p>
          <a:p>
            <a:r>
              <a:rPr lang="en-US" dirty="0" smtClean="0"/>
              <a:t>Leaf node: Node that has no children.</a:t>
            </a:r>
          </a:p>
          <a:p>
            <a:r>
              <a:rPr lang="en-US" dirty="0" smtClean="0"/>
              <a:t>Internal node: Node that has children.</a:t>
            </a:r>
          </a:p>
          <a:p>
            <a:r>
              <a:rPr lang="en-US" dirty="0" smtClean="0"/>
              <a:t>Phrase: Sub-tree rooted at an internal node.</a:t>
            </a:r>
          </a:p>
          <a:p>
            <a:r>
              <a:rPr lang="en-US" dirty="0" smtClean="0"/>
              <a:t>Simple phrase: Sub-tree that has only a root and leaf nodes.</a:t>
            </a:r>
          </a:p>
          <a:p>
            <a:r>
              <a:rPr lang="en-US" dirty="0" smtClean="0"/>
              <a:t>Reduction: Replace simple phrase with its root.</a:t>
            </a:r>
          </a:p>
        </p:txBody>
      </p:sp>
    </p:spTree>
    <p:extLst>
      <p:ext uri="{BB962C8B-B14F-4D97-AF65-F5344CB8AC3E}">
        <p14:creationId xmlns:p14="http://schemas.microsoft.com/office/powerpoint/2010/main" val="2131443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585512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>
            <a:off x="3048000" y="1371600"/>
            <a:ext cx="609600" cy="2590800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056965" y="4038600"/>
            <a:ext cx="609600" cy="2133600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66565" y="2482334"/>
            <a:ext cx="341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state for each production rule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66565" y="4920734"/>
            <a:ext cx="4005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state for each production rule prefix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3048000" y="952730"/>
            <a:ext cx="609599" cy="369333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00" y="952731"/>
            <a:ext cx="160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Start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79732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ight Brace 1"/>
          <p:cNvSpPr/>
          <p:nvPr/>
        </p:nvSpPr>
        <p:spPr>
          <a:xfrm rot="5400000">
            <a:off x="4004983" y="4713"/>
            <a:ext cx="609600" cy="2505635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5539634" y="1076562"/>
            <a:ext cx="609600" cy="350732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78561" y="2236140"/>
            <a:ext cx="2728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column for each token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199" y="3326206"/>
            <a:ext cx="3548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column for each non-terminal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56964" y="2771354"/>
            <a:ext cx="3169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column for the END token</a:t>
            </a:r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6522720" y="526010"/>
            <a:ext cx="609600" cy="1463041"/>
          </a:xfrm>
          <a:prstGeom prst="rightBrac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8" idx="0"/>
          </p:cNvCxnSpPr>
          <p:nvPr/>
        </p:nvCxnSpPr>
        <p:spPr>
          <a:xfrm flipV="1">
            <a:off x="4242653" y="1676400"/>
            <a:ext cx="67130" cy="5597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784028" y="1676400"/>
            <a:ext cx="60406" cy="109495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629400" y="1676400"/>
            <a:ext cx="198120" cy="16498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3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lvl="1"/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0267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85544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V="1">
            <a:off x="5827060" y="7620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743200" y="4191000"/>
            <a:ext cx="297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199" y="4252863"/>
            <a:ext cx="1373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Symbol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2133600"/>
            <a:ext cx="117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token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4285129"/>
            <a:ext cx="170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Accepting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68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605047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33600" y="75310"/>
            <a:ext cx="490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transitions that EXTEND an existing RHS prefix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914253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0" y="75310"/>
            <a:ext cx="445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transitions that START a new RHS prefix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57430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6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6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0" y="75310"/>
            <a:ext cx="4423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 all remaining Production Rule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887546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6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6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0" y="75310"/>
            <a:ext cx="4183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remaining transitions are Syntax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75599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6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33600" y="75310"/>
            <a:ext cx="528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OPTIONAL – Identify and remove known Syntax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028054"/>
              </p:ext>
            </p:extLst>
          </p:nvPr>
        </p:nvGraphicFramePr>
        <p:xfrm>
          <a:off x="1524000" y="457204"/>
          <a:ext cx="6096000" cy="576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0400" y="75310"/>
            <a:ext cx="270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 Parse Transition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36673"/>
              </p:ext>
            </p:extLst>
          </p:nvPr>
        </p:nvGraphicFramePr>
        <p:xfrm>
          <a:off x="1524000" y="457204"/>
          <a:ext cx="6096000" cy="44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89978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685800" y="762000"/>
            <a:ext cx="1219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143000" y="2514600"/>
            <a:ext cx="358140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3581400"/>
            <a:ext cx="476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 input stack by pushing END token ($) and entire sentence to be parsed from back to front. </a:t>
            </a:r>
          </a:p>
          <a:p>
            <a:endParaRPr lang="en-US" dirty="0"/>
          </a:p>
          <a:p>
            <a:r>
              <a:rPr lang="en-US" dirty="0" smtClean="0"/>
              <a:t>In practice, the input stream serves as the input stack and the EOF serves as the END token.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05000" y="1076235"/>
            <a:ext cx="476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 STACK pushing the Start State onto the STACK (the Start State is NOT the same as the Start Symbol).</a:t>
            </a:r>
          </a:p>
        </p:txBody>
      </p:sp>
    </p:spTree>
    <p:extLst>
      <p:ext uri="{BB962C8B-B14F-4D97-AF65-F5344CB8AC3E}">
        <p14:creationId xmlns:p14="http://schemas.microsoft.com/office/powerpoint/2010/main" val="34657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1852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147526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838200" y="457200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457200" y="4572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1600200" y="9144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124200" y="465044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514600" y="1257300"/>
            <a:ext cx="800100" cy="952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80603" y="2267634"/>
            <a:ext cx="2868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SHIFT id from input to STACK</a:t>
            </a:r>
          </a:p>
          <a:p>
            <a:r>
              <a:rPr lang="en-US" dirty="0" smtClean="0"/>
              <a:t>PUSH State 6 onto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444973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97774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id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38200" y="457200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457200" y="4572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1600200" y="9144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19500" y="466164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937062" y="1233109"/>
            <a:ext cx="800100" cy="952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80603" y="2267634"/>
            <a:ext cx="4874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REDUCE by first popping the RHS tokens off STACK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2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0267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677714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681071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flipH="1">
            <a:off x="457200" y="4572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flipH="1">
            <a:off x="1553135" y="1368700"/>
            <a:ext cx="381000" cy="3429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81200" y="934571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781800" y="1638300"/>
            <a:ext cx="533400" cy="6293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80603" y="2267634"/>
            <a:ext cx="65789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 the Reduce: PUSH the LHS terminal and new state onto STACK</a:t>
            </a:r>
          </a:p>
          <a:p>
            <a:endParaRPr lang="en-US" dirty="0"/>
          </a:p>
          <a:p>
            <a:r>
              <a:rPr lang="en-US" dirty="0" smtClean="0"/>
              <a:t>You can think of this process as </a:t>
            </a:r>
          </a:p>
          <a:p>
            <a:r>
              <a:rPr lang="en-US" dirty="0"/>
              <a:t> </a:t>
            </a:r>
            <a:r>
              <a:rPr lang="en-US" dirty="0" smtClean="0"/>
              <a:t>  POP the RHS off the STACK</a:t>
            </a:r>
          </a:p>
          <a:p>
            <a:r>
              <a:rPr lang="en-US" dirty="0" smtClean="0"/>
              <a:t>   PUSH the LHS onto the INPUT STREAM</a:t>
            </a:r>
          </a:p>
          <a:p>
            <a:r>
              <a:rPr lang="en-US" dirty="0"/>
              <a:t> </a:t>
            </a:r>
            <a:r>
              <a:rPr lang="en-US" dirty="0" smtClean="0"/>
              <a:t>  Perform the resulting SHIFT operation like any other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162800" y="452718"/>
            <a:ext cx="381000" cy="3429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39632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76783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4905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14986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>
                <a:solidFill>
                  <a:srgbClr val="FF0000"/>
                </a:solidFill>
              </a:rPr>
              <a:t>T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5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567421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839190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</a:t>
            </a:r>
            <a:r>
              <a:rPr lang="en-US" sz="4400" dirty="0" smtClean="0">
                <a:solidFill>
                  <a:srgbClr val="FF0000"/>
                </a:solidFill>
              </a:rPr>
              <a:t>T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5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63735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35369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4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08060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575137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6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103083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57418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24084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92890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       id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48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235877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098418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 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7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17006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6460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endParaRPr lang="en-US" sz="4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 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2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</p:txBody>
      </p:sp>
    </p:spTree>
    <p:extLst>
      <p:ext uri="{BB962C8B-B14F-4D97-AF65-F5344CB8AC3E}">
        <p14:creationId xmlns:p14="http://schemas.microsoft.com/office/powerpoint/2010/main" val="8954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34072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601805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 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18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769283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342963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 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3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00957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04993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</a:t>
            </a:r>
            <a:r>
              <a:rPr lang="en-US" sz="4400" dirty="0" smtClean="0">
                <a:solidFill>
                  <a:srgbClr val="FF0000"/>
                </a:solidFill>
              </a:rPr>
              <a:t>*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8365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85017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48743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endParaRPr lang="en-US" sz="4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</a:t>
            </a:r>
            <a:r>
              <a:rPr lang="en-US" sz="4400" dirty="0" smtClean="0">
                <a:solidFill>
                  <a:srgbClr val="FF0000"/>
                </a:solidFill>
              </a:rPr>
              <a:t>*      id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20844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14690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</a:t>
            </a:r>
            <a:r>
              <a:rPr lang="en-US" sz="4400" dirty="0" smtClean="0">
                <a:solidFill>
                  <a:srgbClr val="FF0000"/>
                </a:solidFill>
              </a:rPr>
              <a:t>*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65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552553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267709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</a:t>
            </a:r>
            <a:r>
              <a:rPr lang="en-US" sz="4400" dirty="0" smtClean="0">
                <a:solidFill>
                  <a:srgbClr val="FF0000"/>
                </a:solidFill>
              </a:rPr>
              <a:t>*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F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V="1">
            <a:off x="2209800" y="1219200"/>
            <a:ext cx="4191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0" y="2253734"/>
            <a:ext cx="2517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 3 tokens from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12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838614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T*F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27840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*</a:t>
            </a:r>
            <a:r>
              <a:rPr lang="en-US" sz="4400" dirty="0" smtClean="0">
                <a:solidFill>
                  <a:srgbClr val="FF0000"/>
                </a:solidFill>
              </a:rPr>
              <a:t>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                 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943600" y="3409950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53100" y="3409950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19800" y="3409950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437182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80076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</a:t>
            </a:r>
            <a:endParaRPr lang="en-US" sz="4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r>
              <a:rPr lang="en-US" sz="4400" dirty="0" smtClean="0"/>
              <a:t>                 </a:t>
            </a:r>
            <a:endParaRPr lang="en-US" sz="4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</a:t>
            </a:r>
            <a:r>
              <a:rPr lang="en-US" sz="4400" dirty="0" smtClean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       id      *</a:t>
            </a:r>
            <a:r>
              <a:rPr lang="en-US" sz="4400" dirty="0" smtClean="0">
                <a:solidFill>
                  <a:srgbClr val="FF0000"/>
                </a:solidFill>
              </a:rPr>
              <a:t>      </a:t>
            </a:r>
            <a:r>
              <a:rPr lang="en-US" sz="4400" dirty="0" smtClean="0"/>
              <a:t>id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</a:t>
            </a:r>
            <a:r>
              <a:rPr lang="en-US" sz="4400" dirty="0" smtClean="0">
                <a:solidFill>
                  <a:srgbClr val="FF0000"/>
                </a:solidFill>
              </a:rPr>
              <a:t>E                 T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943600" y="3409950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53100" y="3409950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19800" y="3409950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51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68638"/>
              </p:ext>
            </p:extLst>
          </p:nvPr>
        </p:nvGraphicFramePr>
        <p:xfrm>
          <a:off x="1524000" y="457204"/>
          <a:ext cx="6096000" cy="132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E+T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245269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+       id      *      id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2248162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657600" y="2895600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810000" y="2895600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38700" y="2895600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43600" y="3409950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753100" y="3409950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019800" y="3409950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3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904862"/>
              </p:ext>
            </p:extLst>
          </p:nvPr>
        </p:nvGraphicFramePr>
        <p:xfrm>
          <a:off x="1524000" y="457204"/>
          <a:ext cx="6096000" cy="88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330200"/>
                <a:gridCol w="6858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RHS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443132"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080853"/>
              </p:ext>
            </p:extLst>
          </p:nvPr>
        </p:nvGraphicFramePr>
        <p:xfrm>
          <a:off x="457200" y="457200"/>
          <a:ext cx="762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</a:tblGrid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</a:t>
                      </a:r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/>
                </a:tc>
              </a:tr>
              <a:tr h="291465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00500" y="18404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d + id * id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5562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</a:t>
            </a:r>
            <a:r>
              <a:rPr lang="en-US" sz="4400" dirty="0" smtClean="0"/>
              <a:t>d      +       id      *      id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28194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E                 T</a:t>
            </a:r>
            <a:endParaRPr lang="en-US" sz="4400" dirty="0"/>
          </a:p>
        </p:txBody>
      </p:sp>
      <p:sp>
        <p:nvSpPr>
          <p:cNvPr id="27" name="TextBox 26"/>
          <p:cNvSpPr txBox="1"/>
          <p:nvPr/>
        </p:nvSpPr>
        <p:spPr>
          <a:xfrm>
            <a:off x="2340864" y="36576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T                 </a:t>
            </a:r>
            <a:r>
              <a:rPr lang="en-US" sz="4400" dirty="0" err="1" smtClean="0"/>
              <a:t>T</a:t>
            </a:r>
            <a:endParaRPr lang="en-US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2209800" y="46482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F                 </a:t>
            </a:r>
            <a:r>
              <a:rPr lang="en-US" sz="4400" dirty="0" err="1" smtClean="0"/>
              <a:t>F</a:t>
            </a:r>
            <a:r>
              <a:rPr lang="en-US" sz="4400" dirty="0" smtClean="0"/>
              <a:t>           F</a:t>
            </a:r>
            <a:endParaRPr lang="en-US" sz="4400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2248162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             </a:t>
            </a:r>
            <a:r>
              <a:rPr lang="en-US" sz="4400" dirty="0" smtClean="0">
                <a:solidFill>
                  <a:srgbClr val="FF0000"/>
                </a:solidFill>
              </a:rPr>
              <a:t>E</a:t>
            </a:r>
            <a:endParaRPr lang="en-US" sz="440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657600" y="2895600"/>
            <a:ext cx="1181100" cy="2819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810000" y="2895600"/>
            <a:ext cx="10287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38700" y="2895600"/>
            <a:ext cx="9144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352800" y="3505200"/>
            <a:ext cx="1524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895600" y="4305300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896100" y="5285613"/>
            <a:ext cx="1143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43600" y="3409950"/>
            <a:ext cx="76200" cy="22288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753100" y="3409950"/>
            <a:ext cx="2667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514600" y="5237988"/>
            <a:ext cx="228600" cy="495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019800" y="3409950"/>
            <a:ext cx="762000" cy="1390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895850" y="5285613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326380" y="4324350"/>
            <a:ext cx="228600" cy="40005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H="1" flipV="1">
            <a:off x="5886450" y="1219200"/>
            <a:ext cx="20955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26380" y="2209800"/>
            <a:ext cx="3497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Accepting State – Parse is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</p:txBody>
      </p:sp>
    </p:spTree>
    <p:extLst>
      <p:ext uri="{BB962C8B-B14F-4D97-AF65-F5344CB8AC3E}">
        <p14:creationId xmlns:p14="http://schemas.microsoft.com/office/powerpoint/2010/main" val="12881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</p:txBody>
      </p:sp>
    </p:spTree>
    <p:extLst>
      <p:ext uri="{BB962C8B-B14F-4D97-AF65-F5344CB8AC3E}">
        <p14:creationId xmlns:p14="http://schemas.microsoft.com/office/powerpoint/2010/main" val="12881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</p:txBody>
      </p:sp>
    </p:spTree>
    <p:extLst>
      <p:ext uri="{BB962C8B-B14F-4D97-AF65-F5344CB8AC3E}">
        <p14:creationId xmlns:p14="http://schemas.microsoft.com/office/powerpoint/2010/main" val="12881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Regular Grammar - Finite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 and TRANSITION RULES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</a:t>
            </a:r>
            <a:endParaRPr lang="en-US" sz="2400" b="1" dirty="0"/>
          </a:p>
          <a:p>
            <a:pPr lvl="1"/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Context-Free Grammar</a:t>
            </a:r>
            <a:r>
              <a:rPr lang="en-US" sz="2400" b="1" dirty="0"/>
              <a:t> </a:t>
            </a:r>
            <a:r>
              <a:rPr lang="en-US" sz="2400" b="1" dirty="0" smtClean="0"/>
              <a:t>– Pushdown Automaton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Collection of STATES, TRANSITION RULES, and STACK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STATE captures relevant information about the near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STACK captures relevant information about the far past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dirty="0" smtClean="0"/>
              <a:t>TRANSITION RULE and input tells which STATE to go to and whether to PUSH/POP anything to/from the STACK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881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3895</Words>
  <Application>Microsoft Office PowerPoint</Application>
  <PresentationFormat>On-screen Show (4:3)</PresentationFormat>
  <Paragraphs>2122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WBahn</dc:creator>
  <cp:lastModifiedBy>WBahn</cp:lastModifiedBy>
  <cp:revision>28</cp:revision>
  <dcterms:created xsi:type="dcterms:W3CDTF">2012-10-22T14:10:37Z</dcterms:created>
  <dcterms:modified xsi:type="dcterms:W3CDTF">2013-02-26T08:05:56Z</dcterms:modified>
</cp:coreProperties>
</file>