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5"/>
  </p:notesMasterIdLst>
  <p:sldIdLst>
    <p:sldId id="256" r:id="rId2"/>
    <p:sldId id="308" r:id="rId3"/>
    <p:sldId id="460" r:id="rId4"/>
    <p:sldId id="409" r:id="rId5"/>
    <p:sldId id="411" r:id="rId6"/>
    <p:sldId id="410" r:id="rId7"/>
    <p:sldId id="413" r:id="rId8"/>
    <p:sldId id="415" r:id="rId9"/>
    <p:sldId id="461" r:id="rId10"/>
    <p:sldId id="416" r:id="rId11"/>
    <p:sldId id="422" r:id="rId12"/>
    <p:sldId id="417" r:id="rId13"/>
    <p:sldId id="418" r:id="rId14"/>
    <p:sldId id="419" r:id="rId15"/>
    <p:sldId id="420" r:id="rId16"/>
    <p:sldId id="421" r:id="rId17"/>
    <p:sldId id="424" r:id="rId18"/>
    <p:sldId id="423" r:id="rId19"/>
    <p:sldId id="425" r:id="rId20"/>
    <p:sldId id="426" r:id="rId21"/>
    <p:sldId id="427" r:id="rId22"/>
    <p:sldId id="428" r:id="rId23"/>
    <p:sldId id="429" r:id="rId24"/>
    <p:sldId id="430" r:id="rId25"/>
    <p:sldId id="431" r:id="rId26"/>
    <p:sldId id="432" r:id="rId27"/>
    <p:sldId id="433" r:id="rId28"/>
    <p:sldId id="434" r:id="rId29"/>
    <p:sldId id="435" r:id="rId30"/>
    <p:sldId id="436" r:id="rId31"/>
    <p:sldId id="437" r:id="rId32"/>
    <p:sldId id="438" r:id="rId33"/>
    <p:sldId id="439" r:id="rId34"/>
    <p:sldId id="440" r:id="rId35"/>
    <p:sldId id="441" r:id="rId36"/>
    <p:sldId id="442" r:id="rId37"/>
    <p:sldId id="443" r:id="rId38"/>
    <p:sldId id="445" r:id="rId39"/>
    <p:sldId id="258" r:id="rId40"/>
    <p:sldId id="446" r:id="rId41"/>
    <p:sldId id="447" r:id="rId42"/>
    <p:sldId id="451" r:id="rId43"/>
    <p:sldId id="263" r:id="rId44"/>
    <p:sldId id="264" r:id="rId45"/>
    <p:sldId id="450" r:id="rId46"/>
    <p:sldId id="387" r:id="rId47"/>
    <p:sldId id="453" r:id="rId48"/>
    <p:sldId id="455" r:id="rId49"/>
    <p:sldId id="452" r:id="rId50"/>
    <p:sldId id="300" r:id="rId51"/>
    <p:sldId id="389" r:id="rId52"/>
    <p:sldId id="307" r:id="rId53"/>
    <p:sldId id="458" r:id="rId54"/>
    <p:sldId id="276" r:id="rId55"/>
    <p:sldId id="286" r:id="rId56"/>
    <p:sldId id="257" r:id="rId57"/>
    <p:sldId id="282" r:id="rId58"/>
    <p:sldId id="259" r:id="rId59"/>
    <p:sldId id="284" r:id="rId60"/>
    <p:sldId id="283" r:id="rId61"/>
    <p:sldId id="285" r:id="rId62"/>
    <p:sldId id="475" r:id="rId63"/>
    <p:sldId id="459" r:id="rId64"/>
    <p:sldId id="468" r:id="rId65"/>
    <p:sldId id="473" r:id="rId66"/>
    <p:sldId id="471" r:id="rId67"/>
    <p:sldId id="474" r:id="rId68"/>
    <p:sldId id="467" r:id="rId69"/>
    <p:sldId id="462" r:id="rId70"/>
    <p:sldId id="322" r:id="rId71"/>
    <p:sldId id="323" r:id="rId72"/>
    <p:sldId id="324" r:id="rId73"/>
    <p:sldId id="325" r:id="rId74"/>
    <p:sldId id="326" r:id="rId75"/>
    <p:sldId id="327" r:id="rId76"/>
    <p:sldId id="328" r:id="rId77"/>
    <p:sldId id="334" r:id="rId78"/>
    <p:sldId id="335" r:id="rId79"/>
    <p:sldId id="466" r:id="rId80"/>
    <p:sldId id="312" r:id="rId81"/>
    <p:sldId id="313" r:id="rId82"/>
    <p:sldId id="314" r:id="rId83"/>
    <p:sldId id="315" r:id="rId84"/>
    <p:sldId id="316" r:id="rId85"/>
    <p:sldId id="317" r:id="rId86"/>
    <p:sldId id="318" r:id="rId87"/>
    <p:sldId id="319" r:id="rId88"/>
    <p:sldId id="320" r:id="rId89"/>
    <p:sldId id="321" r:id="rId90"/>
    <p:sldId id="406" r:id="rId91"/>
    <p:sldId id="337" r:id="rId92"/>
    <p:sldId id="338" r:id="rId93"/>
    <p:sldId id="339" r:id="rId94"/>
    <p:sldId id="340" r:id="rId95"/>
    <p:sldId id="311" r:id="rId96"/>
    <p:sldId id="260" r:id="rId97"/>
    <p:sldId id="353" r:id="rId98"/>
    <p:sldId id="354" r:id="rId99"/>
    <p:sldId id="355" r:id="rId100"/>
    <p:sldId id="357" r:id="rId101"/>
    <p:sldId id="398" r:id="rId102"/>
    <p:sldId id="463" r:id="rId103"/>
    <p:sldId id="288" r:id="rId104"/>
    <p:sldId id="290" r:id="rId105"/>
    <p:sldId id="302" r:id="rId106"/>
    <p:sldId id="301" r:id="rId107"/>
    <p:sldId id="464" r:id="rId108"/>
    <p:sldId id="295" r:id="rId109"/>
    <p:sldId id="296" r:id="rId110"/>
    <p:sldId id="293" r:id="rId111"/>
    <p:sldId id="294" r:id="rId112"/>
    <p:sldId id="478" r:id="rId113"/>
    <p:sldId id="477" r:id="rId114"/>
    <p:sldId id="298" r:id="rId115"/>
    <p:sldId id="454" r:id="rId116"/>
    <p:sldId id="279" r:id="rId117"/>
    <p:sldId id="456" r:id="rId118"/>
    <p:sldId id="457" r:id="rId119"/>
    <p:sldId id="448" r:id="rId120"/>
    <p:sldId id="297" r:id="rId121"/>
    <p:sldId id="399" r:id="rId122"/>
    <p:sldId id="400" r:id="rId123"/>
    <p:sldId id="465" r:id="rId124"/>
    <p:sldId id="278" r:id="rId125"/>
    <p:sldId id="262" r:id="rId126"/>
    <p:sldId id="299" r:id="rId127"/>
    <p:sldId id="402" r:id="rId128"/>
    <p:sldId id="476" r:id="rId129"/>
    <p:sldId id="349" r:id="rId130"/>
    <p:sldId id="350" r:id="rId131"/>
    <p:sldId id="386" r:id="rId132"/>
    <p:sldId id="403" r:id="rId133"/>
    <p:sldId id="404"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100" d="100"/>
          <a:sy n="100" d="100"/>
        </p:scale>
        <p:origin x="-1836" y="-252"/>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CC45C-A2E2-408C-B393-F9F0CA91AB33}" type="datetimeFigureOut">
              <a:rPr lang="en-US" smtClean="0"/>
              <a:pPr/>
              <a:t>11/28/2011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C2789-43EC-4479-A457-C789957B9C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5345C0F-687B-458D-8534-1ADEDEAA350A}" type="slidenum">
              <a:rPr lang="en-US"/>
              <a:pPr/>
              <a:t>84</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2D864C5-4A0C-4A49-A87A-C948C1E85A07}" type="slidenum">
              <a:rPr lang="en-US"/>
              <a:pPr/>
              <a:t>85</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BE44553-483C-436E-A81A-251234C77D8F}" type="slidenum">
              <a:rPr lang="en-US"/>
              <a:pPr/>
              <a:t>86</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F188458-A13C-4E26-9846-49CA73DB1853}" type="slidenum">
              <a:rPr lang="en-US"/>
              <a:pPr/>
              <a:t>87</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B76D79E-11E9-4077-96AD-BC3D647AEEDF}" type="slidenum">
              <a:rPr lang="en-US"/>
              <a:pPr/>
              <a:t>88</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4FAE693-EE17-4E11-A58E-677D750C5146}" type="slidenum">
              <a:rPr lang="en-US"/>
              <a:pPr/>
              <a:t>89</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4FAE693-EE17-4E11-A58E-677D750C5146}" type="slidenum">
              <a:rPr lang="en-US"/>
              <a:pPr/>
              <a:t>90</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0BD2315-2479-458A-BB16-6D0E353D493C}" type="slidenum">
              <a:rPr lang="en-US"/>
              <a:pPr/>
              <a:t>91</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BEA2A71-68C9-4F3A-8C81-7CE18238CFF3}" type="slidenum">
              <a:rPr lang="en-US"/>
              <a:pPr/>
              <a:t>92</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26713C8-AA8A-4BCB-9C49-72DB4043AE8E}" type="slidenum">
              <a:rPr lang="en-US"/>
              <a:pPr/>
              <a:t>93</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65ABE37-F059-4668-AB77-37759B9C2A82}" type="slidenum">
              <a:rPr lang="en-US"/>
              <a:pPr/>
              <a:t>94</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97BFEEA-5494-45F5-BDE3-0715785C4AE6}" type="slidenum">
              <a:rPr lang="en-US"/>
              <a:pPr/>
              <a:t>80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EE6FAA6-F400-4F8A-B6C9-7CD1D637A5FB}" type="slidenum">
              <a:rPr lang="en-US"/>
              <a:pPr/>
              <a:t>81</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3E919D9-B0F8-4FE3-8197-5E6CE0E428D6}" type="slidenum">
              <a:rPr lang="en-US"/>
              <a:pPr/>
              <a:t>82</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D422FE0-C69A-4B1B-AE69-9C5A78A3B46B}" type="slidenum">
              <a:rPr lang="en-US"/>
              <a:pPr/>
              <a:t>83</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latin typeface="Arial" pitchFamily="34" charset="0"/>
              </a:rPr>
              <a:t>The term “secure communications” has four aspects that, to a large degree, can be examined independently.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p:nvGrpSpPr>
        <p:grpSpPr bwMode="auto">
          <a:xfrm>
            <a:off x="-12700" y="1681163"/>
            <a:ext cx="9144000" cy="1766887"/>
            <a:chOff x="-8" y="1059"/>
            <a:chExt cx="5760" cy="1113"/>
          </a:xfrm>
        </p:grpSpPr>
        <p:sp>
          <p:nvSpPr>
            <p:cNvPr id="5" name="Rectangle 2"/>
            <p:cNvSpPr>
              <a:spLocks noChangeArrowheads="1"/>
            </p:cNvSpPr>
            <p:nvPr/>
          </p:nvSpPr>
          <p:spPr bwMode="ltGray">
            <a:xfrm>
              <a:off x="0" y="2016"/>
              <a:ext cx="5752" cy="72"/>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6" name="Rectangle 3"/>
            <p:cNvSpPr>
              <a:spLocks noChangeArrowheads="1"/>
            </p:cNvSpPr>
            <p:nvPr/>
          </p:nvSpPr>
          <p:spPr bwMode="ltGray">
            <a:xfrm>
              <a:off x="0" y="2148"/>
              <a:ext cx="5752"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endParaRPr lang="en-US">
                <a:effectLst>
                  <a:outerShdw blurRad="38100" dist="38100" dir="2700000" algn="tl">
                    <a:srgbClr val="FFFFFF"/>
                  </a:outerShdw>
                </a:effectLst>
              </a:endParaRPr>
            </a:p>
          </p:txBody>
        </p:sp>
        <p:grpSp>
          <p:nvGrpSpPr>
            <p:cNvPr id="3" name="Group 8"/>
            <p:cNvGrpSpPr>
              <a:grpSpLocks/>
            </p:cNvGrpSpPr>
            <p:nvPr/>
          </p:nvGrpSpPr>
          <p:grpSpPr bwMode="auto">
            <a:xfrm>
              <a:off x="-8" y="1059"/>
              <a:ext cx="833" cy="990"/>
              <a:chOff x="-8" y="1059"/>
              <a:chExt cx="833" cy="990"/>
            </a:xfrm>
          </p:grpSpPr>
          <p:sp>
            <p:nvSpPr>
              <p:cNvPr id="8" name="Freeform 4"/>
              <p:cNvSpPr>
                <a:spLocks/>
              </p:cNvSpPr>
              <p:nvPr/>
            </p:nvSpPr>
            <p:spPr bwMode="ltGray">
              <a:xfrm>
                <a:off x="-8" y="1059"/>
                <a:ext cx="833" cy="990"/>
              </a:xfrm>
              <a:custGeom>
                <a:avLst/>
                <a:gdLst/>
                <a:ahLst/>
                <a:cxnLst>
                  <a:cxn ang="0">
                    <a:pos x="284" y="448"/>
                  </a:cxn>
                  <a:cxn ang="0">
                    <a:pos x="115" y="0"/>
                  </a:cxn>
                  <a:cxn ang="0">
                    <a:pos x="353" y="398"/>
                  </a:cxn>
                  <a:cxn ang="0">
                    <a:pos x="591" y="0"/>
                  </a:cxn>
                  <a:cxn ang="0">
                    <a:pos x="419" y="448"/>
                  </a:cxn>
                  <a:cxn ang="0">
                    <a:pos x="832" y="495"/>
                  </a:cxn>
                  <a:cxn ang="0">
                    <a:pos x="417" y="540"/>
                  </a:cxn>
                  <a:cxn ang="0">
                    <a:pos x="591" y="989"/>
                  </a:cxn>
                  <a:cxn ang="0">
                    <a:pos x="353" y="590"/>
                  </a:cxn>
                  <a:cxn ang="0">
                    <a:pos x="115" y="989"/>
                  </a:cxn>
                  <a:cxn ang="0">
                    <a:pos x="282" y="543"/>
                  </a:cxn>
                  <a:cxn ang="0">
                    <a:pos x="0" y="509"/>
                  </a:cxn>
                  <a:cxn ang="0">
                    <a:pos x="0" y="479"/>
                  </a:cxn>
                  <a:cxn ang="0">
                    <a:pos x="284" y="448"/>
                  </a:cxn>
                </a:cxnLst>
                <a:rect l="0" t="0" r="r" b="b"/>
                <a:pathLst>
                  <a:path w="833" h="990">
                    <a:moveTo>
                      <a:pt x="284" y="448"/>
                    </a:moveTo>
                    <a:lnTo>
                      <a:pt x="115" y="0"/>
                    </a:lnTo>
                    <a:lnTo>
                      <a:pt x="353" y="398"/>
                    </a:lnTo>
                    <a:lnTo>
                      <a:pt x="591" y="0"/>
                    </a:lnTo>
                    <a:lnTo>
                      <a:pt x="419" y="448"/>
                    </a:lnTo>
                    <a:lnTo>
                      <a:pt x="832" y="495"/>
                    </a:lnTo>
                    <a:lnTo>
                      <a:pt x="417" y="540"/>
                    </a:lnTo>
                    <a:lnTo>
                      <a:pt x="591" y="989"/>
                    </a:lnTo>
                    <a:lnTo>
                      <a:pt x="353" y="590"/>
                    </a:lnTo>
                    <a:lnTo>
                      <a:pt x="115" y="989"/>
                    </a:lnTo>
                    <a:lnTo>
                      <a:pt x="282" y="543"/>
                    </a:lnTo>
                    <a:lnTo>
                      <a:pt x="0" y="509"/>
                    </a:lnTo>
                    <a:lnTo>
                      <a:pt x="0" y="479"/>
                    </a:lnTo>
                    <a:lnTo>
                      <a:pt x="284" y="448"/>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defRPr/>
                </a:pPr>
                <a:endParaRPr lang="en-US">
                  <a:effectLst>
                    <a:outerShdw blurRad="38100" dist="38100" dir="2700000" algn="tl">
                      <a:srgbClr val="C0C0C0"/>
                    </a:outerShdw>
                  </a:effectLst>
                </a:endParaRPr>
              </a:p>
            </p:txBody>
          </p:sp>
          <p:sp>
            <p:nvSpPr>
              <p:cNvPr id="9" name="Freeform 5"/>
              <p:cNvSpPr>
                <a:spLocks/>
              </p:cNvSpPr>
              <p:nvPr/>
            </p:nvSpPr>
            <p:spPr bwMode="ltGray">
              <a:xfrm>
                <a:off x="-4" y="1194"/>
                <a:ext cx="698" cy="720"/>
              </a:xfrm>
              <a:custGeom>
                <a:avLst/>
                <a:gdLst/>
                <a:ahLst/>
                <a:cxnLst>
                  <a:cxn ang="0">
                    <a:pos x="279" y="315"/>
                  </a:cxn>
                  <a:cxn ang="0">
                    <a:pos x="173" y="0"/>
                  </a:cxn>
                  <a:cxn ang="0">
                    <a:pos x="349" y="263"/>
                  </a:cxn>
                  <a:cxn ang="0">
                    <a:pos x="519" y="0"/>
                  </a:cxn>
                  <a:cxn ang="0">
                    <a:pos x="415" y="315"/>
                  </a:cxn>
                  <a:cxn ang="0">
                    <a:pos x="697" y="360"/>
                  </a:cxn>
                  <a:cxn ang="0">
                    <a:pos x="413" y="403"/>
                  </a:cxn>
                  <a:cxn ang="0">
                    <a:pos x="519" y="719"/>
                  </a:cxn>
                  <a:cxn ang="0">
                    <a:pos x="349" y="455"/>
                  </a:cxn>
                  <a:cxn ang="0">
                    <a:pos x="173" y="719"/>
                  </a:cxn>
                  <a:cxn ang="0">
                    <a:pos x="278" y="407"/>
                  </a:cxn>
                  <a:cxn ang="0">
                    <a:pos x="0" y="360"/>
                  </a:cxn>
                  <a:cxn ang="0">
                    <a:pos x="279" y="315"/>
                  </a:cxn>
                </a:cxnLst>
                <a:rect l="0" t="0" r="r" b="b"/>
                <a:pathLst>
                  <a:path w="698" h="720">
                    <a:moveTo>
                      <a:pt x="279" y="315"/>
                    </a:moveTo>
                    <a:lnTo>
                      <a:pt x="173" y="0"/>
                    </a:lnTo>
                    <a:lnTo>
                      <a:pt x="349" y="263"/>
                    </a:lnTo>
                    <a:lnTo>
                      <a:pt x="519" y="0"/>
                    </a:lnTo>
                    <a:lnTo>
                      <a:pt x="415" y="315"/>
                    </a:lnTo>
                    <a:lnTo>
                      <a:pt x="697" y="360"/>
                    </a:lnTo>
                    <a:lnTo>
                      <a:pt x="413" y="403"/>
                    </a:lnTo>
                    <a:lnTo>
                      <a:pt x="519" y="719"/>
                    </a:lnTo>
                    <a:lnTo>
                      <a:pt x="349" y="455"/>
                    </a:lnTo>
                    <a:lnTo>
                      <a:pt x="173" y="719"/>
                    </a:lnTo>
                    <a:lnTo>
                      <a:pt x="278" y="407"/>
                    </a:lnTo>
                    <a:lnTo>
                      <a:pt x="0" y="360"/>
                    </a:lnTo>
                    <a:lnTo>
                      <a:pt x="279" y="315"/>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lstStyle/>
              <a:p>
                <a:pPr>
                  <a:defRPr/>
                </a:pPr>
                <a:endParaRPr lang="en-US">
                  <a:effectLst>
                    <a:outerShdw blurRad="38100" dist="38100" dir="2700000" algn="tl">
                      <a:srgbClr val="C0C0C0"/>
                    </a:outerShdw>
                  </a:effectLst>
                </a:endParaRPr>
              </a:p>
            </p:txBody>
          </p:sp>
          <p:sp>
            <p:nvSpPr>
              <p:cNvPr id="10" name="Freeform 6"/>
              <p:cNvSpPr>
                <a:spLocks/>
              </p:cNvSpPr>
              <p:nvPr/>
            </p:nvSpPr>
            <p:spPr bwMode="ltGray">
              <a:xfrm>
                <a:off x="99" y="1212"/>
                <a:ext cx="493" cy="685"/>
              </a:xfrm>
              <a:custGeom>
                <a:avLst/>
                <a:gdLst/>
                <a:ahLst/>
                <a:cxnLst>
                  <a:cxn ang="0">
                    <a:pos x="0" y="173"/>
                  </a:cxn>
                  <a:cxn ang="0">
                    <a:pos x="223" y="295"/>
                  </a:cxn>
                  <a:cxn ang="0">
                    <a:pos x="246" y="0"/>
                  </a:cxn>
                  <a:cxn ang="0">
                    <a:pos x="268" y="295"/>
                  </a:cxn>
                  <a:cxn ang="0">
                    <a:pos x="490" y="169"/>
                  </a:cxn>
                  <a:cxn ang="0">
                    <a:pos x="290" y="343"/>
                  </a:cxn>
                  <a:cxn ang="0">
                    <a:pos x="492" y="514"/>
                  </a:cxn>
                  <a:cxn ang="0">
                    <a:pos x="268" y="390"/>
                  </a:cxn>
                  <a:cxn ang="0">
                    <a:pos x="246" y="684"/>
                  </a:cxn>
                  <a:cxn ang="0">
                    <a:pos x="223" y="390"/>
                  </a:cxn>
                  <a:cxn ang="0">
                    <a:pos x="0" y="514"/>
                  </a:cxn>
                  <a:cxn ang="0">
                    <a:pos x="201" y="343"/>
                  </a:cxn>
                  <a:cxn ang="0">
                    <a:pos x="0" y="173"/>
                  </a:cxn>
                </a:cxnLst>
                <a:rect l="0" t="0" r="r" b="b"/>
                <a:pathLst>
                  <a:path w="493" h="685">
                    <a:moveTo>
                      <a:pt x="0" y="173"/>
                    </a:moveTo>
                    <a:lnTo>
                      <a:pt x="223" y="295"/>
                    </a:lnTo>
                    <a:lnTo>
                      <a:pt x="246" y="0"/>
                    </a:lnTo>
                    <a:lnTo>
                      <a:pt x="268" y="295"/>
                    </a:lnTo>
                    <a:lnTo>
                      <a:pt x="490" y="169"/>
                    </a:lnTo>
                    <a:lnTo>
                      <a:pt x="290" y="343"/>
                    </a:lnTo>
                    <a:lnTo>
                      <a:pt x="492" y="514"/>
                    </a:lnTo>
                    <a:lnTo>
                      <a:pt x="268" y="390"/>
                    </a:lnTo>
                    <a:lnTo>
                      <a:pt x="246" y="684"/>
                    </a:lnTo>
                    <a:lnTo>
                      <a:pt x="223" y="390"/>
                    </a:lnTo>
                    <a:lnTo>
                      <a:pt x="0" y="514"/>
                    </a:lnTo>
                    <a:lnTo>
                      <a:pt x="201" y="343"/>
                    </a:lnTo>
                    <a:lnTo>
                      <a:pt x="0" y="173"/>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defRPr/>
                </a:pPr>
                <a:endParaRPr lang="en-US">
                  <a:effectLst>
                    <a:outerShdw blurRad="38100" dist="38100" dir="2700000" algn="tl">
                      <a:srgbClr val="C0C0C0"/>
                    </a:outerShdw>
                  </a:effectLst>
                </a:endParaRPr>
              </a:p>
            </p:txBody>
          </p:sp>
          <p:sp>
            <p:nvSpPr>
              <p:cNvPr id="11" name="Freeform 7"/>
              <p:cNvSpPr>
                <a:spLocks/>
              </p:cNvSpPr>
              <p:nvPr/>
            </p:nvSpPr>
            <p:spPr bwMode="ltGray">
              <a:xfrm>
                <a:off x="283" y="1467"/>
                <a:ext cx="124" cy="173"/>
              </a:xfrm>
              <a:custGeom>
                <a:avLst/>
                <a:gdLst/>
                <a:ahLst/>
                <a:cxnLst>
                  <a:cxn ang="0">
                    <a:pos x="0" y="42"/>
                  </a:cxn>
                  <a:cxn ang="0">
                    <a:pos x="51" y="63"/>
                  </a:cxn>
                  <a:cxn ang="0">
                    <a:pos x="61" y="0"/>
                  </a:cxn>
                  <a:cxn ang="0">
                    <a:pos x="71" y="63"/>
                  </a:cxn>
                  <a:cxn ang="0">
                    <a:pos x="123" y="42"/>
                  </a:cxn>
                  <a:cxn ang="0">
                    <a:pos x="83" y="86"/>
                  </a:cxn>
                  <a:cxn ang="0">
                    <a:pos x="123" y="128"/>
                  </a:cxn>
                  <a:cxn ang="0">
                    <a:pos x="71" y="108"/>
                  </a:cxn>
                  <a:cxn ang="0">
                    <a:pos x="61" y="172"/>
                  </a:cxn>
                  <a:cxn ang="0">
                    <a:pos x="51" y="108"/>
                  </a:cxn>
                  <a:cxn ang="0">
                    <a:pos x="0" y="128"/>
                  </a:cxn>
                  <a:cxn ang="0">
                    <a:pos x="39" y="86"/>
                  </a:cxn>
                  <a:cxn ang="0">
                    <a:pos x="0" y="42"/>
                  </a:cxn>
                </a:cxnLst>
                <a:rect l="0" t="0" r="r" b="b"/>
                <a:pathLst>
                  <a:path w="124" h="173">
                    <a:moveTo>
                      <a:pt x="0" y="42"/>
                    </a:moveTo>
                    <a:lnTo>
                      <a:pt x="51" y="63"/>
                    </a:lnTo>
                    <a:lnTo>
                      <a:pt x="61" y="0"/>
                    </a:lnTo>
                    <a:lnTo>
                      <a:pt x="71" y="63"/>
                    </a:lnTo>
                    <a:lnTo>
                      <a:pt x="123" y="42"/>
                    </a:lnTo>
                    <a:lnTo>
                      <a:pt x="83" y="86"/>
                    </a:lnTo>
                    <a:lnTo>
                      <a:pt x="123" y="128"/>
                    </a:lnTo>
                    <a:lnTo>
                      <a:pt x="71" y="108"/>
                    </a:lnTo>
                    <a:lnTo>
                      <a:pt x="61" y="172"/>
                    </a:lnTo>
                    <a:lnTo>
                      <a:pt x="51" y="108"/>
                    </a:lnTo>
                    <a:lnTo>
                      <a:pt x="0" y="128"/>
                    </a:lnTo>
                    <a:lnTo>
                      <a:pt x="39" y="86"/>
                    </a:lnTo>
                    <a:lnTo>
                      <a:pt x="0" y="42"/>
                    </a:lnTo>
                  </a:path>
                </a:pathLst>
              </a:custGeom>
              <a:solidFill>
                <a:srgbClr val="F9F9F9"/>
              </a:solidFill>
              <a:ln w="9525" cap="rnd">
                <a:noFill/>
                <a:round/>
                <a:headEnd/>
                <a:tailEnd/>
              </a:ln>
              <a:effectLst/>
            </p:spPr>
            <p:txBody>
              <a:bodyPr/>
              <a:lstStyle/>
              <a:p>
                <a:pPr>
                  <a:defRPr/>
                </a:pPr>
                <a:endParaRPr lang="en-US">
                  <a:effectLst>
                    <a:outerShdw blurRad="38100" dist="38100" dir="2700000" algn="tl">
                      <a:srgbClr val="C0C0C0"/>
                    </a:outerShdw>
                  </a:effectLst>
                </a:endParaRPr>
              </a:p>
            </p:txBody>
          </p:sp>
        </p:grpSp>
      </p:grpSp>
      <p:sp>
        <p:nvSpPr>
          <p:cNvPr id="3082" name="Rectangle 10"/>
          <p:cNvSpPr>
            <a:spLocks noGrp="1" noChangeArrowheads="1"/>
          </p:cNvSpPr>
          <p:nvPr>
            <p:ph type="ctrTitle" sz="quarter"/>
          </p:nvPr>
        </p:nvSpPr>
        <p:spPr>
          <a:xfrm>
            <a:off x="1219200" y="1905000"/>
            <a:ext cx="7772400" cy="1143000"/>
          </a:xfrm>
        </p:spPr>
        <p:txBody>
          <a:bodyPr/>
          <a:lstStyle>
            <a:lvl1pPr>
              <a:defRPr/>
            </a:lvl1pPr>
          </a:lstStyle>
          <a:p>
            <a:r>
              <a:rPr lang="en-US" smtClean="0"/>
              <a:t>Click to edit Master title style</a:t>
            </a:r>
            <a:endParaRPr lang="en-US"/>
          </a:p>
        </p:txBody>
      </p:sp>
      <p:sp>
        <p:nvSpPr>
          <p:cNvPr id="3083" name="Rectangle 11"/>
          <p:cNvSpPr>
            <a:spLocks noGrp="1" noChangeArrowheads="1"/>
          </p:cNvSpPr>
          <p:nvPr>
            <p:ph type="subTitle" sz="quarter" idx="1"/>
          </p:nvPr>
        </p:nvSpPr>
        <p:spPr>
          <a:xfrm>
            <a:off x="1839913" y="3886200"/>
            <a:ext cx="6400800" cy="1752600"/>
          </a:xfrm>
        </p:spPr>
        <p:txBody>
          <a:bodyPr/>
          <a:lstStyle>
            <a:lvl1pPr marL="0" indent="0" algn="ctr">
              <a:buFont typeface="Monotype Sorts" charset="2"/>
              <a:buNone/>
              <a:defRPr/>
            </a:lvl1pPr>
          </a:lstStyle>
          <a:p>
            <a:r>
              <a:rPr lang="en-US" smtClean="0"/>
              <a:t>Click to edit Master subtitle style</a:t>
            </a:r>
            <a:endParaRPr lang="en-US"/>
          </a:p>
        </p:txBody>
      </p:sp>
      <p:sp>
        <p:nvSpPr>
          <p:cNvPr id="12" name="Rectangle 12"/>
          <p:cNvSpPr>
            <a:spLocks noGrp="1" noChangeArrowheads="1"/>
          </p:cNvSpPr>
          <p:nvPr>
            <p:ph type="dt" sz="quarter" idx="10"/>
          </p:nvPr>
        </p:nvSpPr>
        <p:spPr>
          <a:xfrm>
            <a:off x="1212850" y="6232525"/>
            <a:ext cx="1905000" cy="457200"/>
          </a:xfrm>
        </p:spPr>
        <p:txBody>
          <a:bodyPr/>
          <a:lstStyle>
            <a:lvl1pPr>
              <a:defRPr/>
            </a:lvl1pPr>
          </a:lstStyle>
          <a:p>
            <a:fld id="{1818595D-5556-429D-BC00-ED035FB45D41}" type="datetimeFigureOut">
              <a:rPr lang="en-US" smtClean="0"/>
              <a:pPr/>
              <a:t>11/28/2011</a:t>
            </a:fld>
            <a:endParaRPr lang="en-US"/>
          </a:p>
        </p:txBody>
      </p:sp>
      <p:sp>
        <p:nvSpPr>
          <p:cNvPr id="13" name="Rectangle 13"/>
          <p:cNvSpPr>
            <a:spLocks noGrp="1" noChangeArrowheads="1"/>
          </p:cNvSpPr>
          <p:nvPr>
            <p:ph type="ftr" sz="quarter" idx="11"/>
          </p:nvPr>
        </p:nvSpPr>
        <p:spPr>
          <a:xfrm>
            <a:off x="3651250" y="6232525"/>
            <a:ext cx="2895600" cy="457200"/>
          </a:xfrm>
        </p:spPr>
        <p:txBody>
          <a:bodyPr/>
          <a:lstStyle>
            <a:lvl1pPr>
              <a:defRPr/>
            </a:lvl1pPr>
          </a:lstStyle>
          <a:p>
            <a:endParaRPr lang="en-US"/>
          </a:p>
        </p:txBody>
      </p:sp>
      <p:sp>
        <p:nvSpPr>
          <p:cNvPr id="14" name="Rectangle 14"/>
          <p:cNvSpPr>
            <a:spLocks noGrp="1" noChangeArrowheads="1"/>
          </p:cNvSpPr>
          <p:nvPr>
            <p:ph type="sldNum" sz="quarter" idx="12"/>
          </p:nvPr>
        </p:nvSpPr>
        <p:spPr>
          <a:xfrm>
            <a:off x="7080250" y="6232525"/>
            <a:ext cx="1905000" cy="457200"/>
          </a:xfrm>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42900"/>
            <a:ext cx="20574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42900"/>
            <a:ext cx="601980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8" name="Rectangle 13"/>
          <p:cNvSpPr>
            <a:spLocks noGrp="1" noChangeArrowheads="1"/>
          </p:cNvSpPr>
          <p:nvPr>
            <p:ph type="ftr" sz="quarter" idx="11"/>
          </p:nvPr>
        </p:nvSpPr>
        <p:spPr>
          <a:ln/>
        </p:spPr>
        <p:txBody>
          <a:bodyPr/>
          <a:lstStyle>
            <a:lvl1pPr>
              <a:defRPr/>
            </a:lvl1pPr>
          </a:lstStyle>
          <a:p>
            <a:endParaRPr lang="en-US"/>
          </a:p>
        </p:txBody>
      </p:sp>
      <p:sp>
        <p:nvSpPr>
          <p:cNvPr id="9"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4" name="Rectangle 13"/>
          <p:cNvSpPr>
            <a:spLocks noGrp="1" noChangeArrowheads="1"/>
          </p:cNvSpPr>
          <p:nvPr>
            <p:ph type="ftr" sz="quarter" idx="11"/>
          </p:nvPr>
        </p:nvSpPr>
        <p:spPr>
          <a:ln/>
        </p:spPr>
        <p:txBody>
          <a:bodyPr/>
          <a:lstStyle>
            <a:lvl1pPr>
              <a:defRPr/>
            </a:lvl1pPr>
          </a:lstStyle>
          <a:p>
            <a:endParaRPr lang="en-US"/>
          </a:p>
        </p:txBody>
      </p:sp>
      <p:sp>
        <p:nvSpPr>
          <p:cNvPr id="5"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3" name="Rectangle 13"/>
          <p:cNvSpPr>
            <a:spLocks noGrp="1" noChangeArrowheads="1"/>
          </p:cNvSpPr>
          <p:nvPr>
            <p:ph type="ftr" sz="quarter" idx="11"/>
          </p:nvPr>
        </p:nvSpPr>
        <p:spPr>
          <a:ln/>
        </p:spPr>
        <p:txBody>
          <a:bodyPr/>
          <a:lstStyle>
            <a:lvl1pPr>
              <a:defRPr/>
            </a:lvl1pPr>
          </a:lstStyle>
          <a:p>
            <a:endParaRPr lang="en-US"/>
          </a:p>
        </p:txBody>
      </p:sp>
      <p:sp>
        <p:nvSpPr>
          <p:cNvPr id="4"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fld id="{1818595D-5556-429D-BC00-ED035FB45D41}" type="datetimeFigureOut">
              <a:rPr lang="en-US" smtClean="0"/>
              <a:pPr/>
              <a:t>11/28/2011</a:t>
            </a:fld>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C0AC9048-FC15-452B-AADA-29201B12F8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 name="Group 9"/>
          <p:cNvGrpSpPr>
            <a:grpSpLocks/>
          </p:cNvGrpSpPr>
          <p:nvPr/>
        </p:nvGrpSpPr>
        <p:grpSpPr bwMode="auto">
          <a:xfrm>
            <a:off x="-12700" y="93663"/>
            <a:ext cx="9144000" cy="1677987"/>
            <a:chOff x="-8" y="59"/>
            <a:chExt cx="5760" cy="1057"/>
          </a:xfrm>
        </p:grpSpPr>
        <p:sp>
          <p:nvSpPr>
            <p:cNvPr id="2" name="Rectangle 2"/>
            <p:cNvSpPr>
              <a:spLocks noChangeArrowheads="1"/>
            </p:cNvSpPr>
            <p:nvPr/>
          </p:nvSpPr>
          <p:spPr bwMode="ltGray">
            <a:xfrm>
              <a:off x="0" y="960"/>
              <a:ext cx="5752" cy="72"/>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endParaRPr lang="en-US">
                <a:effectLst>
                  <a:outerShdw blurRad="38100" dist="38100" dir="2700000" algn="tl">
                    <a:srgbClr val="FFFFFF"/>
                  </a:outerShdw>
                </a:effectLst>
              </a:endParaRPr>
            </a:p>
          </p:txBody>
        </p:sp>
        <p:sp>
          <p:nvSpPr>
            <p:cNvPr id="1027" name="Rectangle 3"/>
            <p:cNvSpPr>
              <a:spLocks noChangeArrowheads="1"/>
            </p:cNvSpPr>
            <p:nvPr/>
          </p:nvSpPr>
          <p:spPr bwMode="ltGray">
            <a:xfrm>
              <a:off x="0" y="1092"/>
              <a:ext cx="5752"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endParaRPr lang="en-US">
                <a:effectLst>
                  <a:outerShdw blurRad="38100" dist="38100" dir="2700000" algn="tl">
                    <a:srgbClr val="FFFFFF"/>
                  </a:outerShdw>
                </a:effectLst>
              </a:endParaRPr>
            </a:p>
          </p:txBody>
        </p:sp>
        <p:grpSp>
          <p:nvGrpSpPr>
            <p:cNvPr id="4" name="Group 8"/>
            <p:cNvGrpSpPr>
              <a:grpSpLocks/>
            </p:cNvGrpSpPr>
            <p:nvPr/>
          </p:nvGrpSpPr>
          <p:grpSpPr bwMode="auto">
            <a:xfrm>
              <a:off x="-8" y="59"/>
              <a:ext cx="833" cy="990"/>
              <a:chOff x="-8" y="59"/>
              <a:chExt cx="833" cy="990"/>
            </a:xfrm>
          </p:grpSpPr>
          <p:sp>
            <p:nvSpPr>
              <p:cNvPr id="1028" name="Freeform 4"/>
              <p:cNvSpPr>
                <a:spLocks/>
              </p:cNvSpPr>
              <p:nvPr/>
            </p:nvSpPr>
            <p:spPr bwMode="ltGray">
              <a:xfrm>
                <a:off x="-8" y="59"/>
                <a:ext cx="833" cy="990"/>
              </a:xfrm>
              <a:custGeom>
                <a:avLst/>
                <a:gdLst/>
                <a:ahLst/>
                <a:cxnLst>
                  <a:cxn ang="0">
                    <a:pos x="284" y="448"/>
                  </a:cxn>
                  <a:cxn ang="0">
                    <a:pos x="115" y="0"/>
                  </a:cxn>
                  <a:cxn ang="0">
                    <a:pos x="353" y="398"/>
                  </a:cxn>
                  <a:cxn ang="0">
                    <a:pos x="591" y="0"/>
                  </a:cxn>
                  <a:cxn ang="0">
                    <a:pos x="419" y="448"/>
                  </a:cxn>
                  <a:cxn ang="0">
                    <a:pos x="832" y="495"/>
                  </a:cxn>
                  <a:cxn ang="0">
                    <a:pos x="417" y="540"/>
                  </a:cxn>
                  <a:cxn ang="0">
                    <a:pos x="591" y="989"/>
                  </a:cxn>
                  <a:cxn ang="0">
                    <a:pos x="353" y="590"/>
                  </a:cxn>
                  <a:cxn ang="0">
                    <a:pos x="115" y="989"/>
                  </a:cxn>
                  <a:cxn ang="0">
                    <a:pos x="282" y="543"/>
                  </a:cxn>
                  <a:cxn ang="0">
                    <a:pos x="0" y="509"/>
                  </a:cxn>
                  <a:cxn ang="0">
                    <a:pos x="0" y="479"/>
                  </a:cxn>
                  <a:cxn ang="0">
                    <a:pos x="284" y="448"/>
                  </a:cxn>
                </a:cxnLst>
                <a:rect l="0" t="0" r="r" b="b"/>
                <a:pathLst>
                  <a:path w="833" h="990">
                    <a:moveTo>
                      <a:pt x="284" y="448"/>
                    </a:moveTo>
                    <a:lnTo>
                      <a:pt x="115" y="0"/>
                    </a:lnTo>
                    <a:lnTo>
                      <a:pt x="353" y="398"/>
                    </a:lnTo>
                    <a:lnTo>
                      <a:pt x="591" y="0"/>
                    </a:lnTo>
                    <a:lnTo>
                      <a:pt x="419" y="448"/>
                    </a:lnTo>
                    <a:lnTo>
                      <a:pt x="832" y="495"/>
                    </a:lnTo>
                    <a:lnTo>
                      <a:pt x="417" y="540"/>
                    </a:lnTo>
                    <a:lnTo>
                      <a:pt x="591" y="989"/>
                    </a:lnTo>
                    <a:lnTo>
                      <a:pt x="353" y="590"/>
                    </a:lnTo>
                    <a:lnTo>
                      <a:pt x="115" y="989"/>
                    </a:lnTo>
                    <a:lnTo>
                      <a:pt x="282" y="543"/>
                    </a:lnTo>
                    <a:lnTo>
                      <a:pt x="0" y="509"/>
                    </a:lnTo>
                    <a:lnTo>
                      <a:pt x="0" y="479"/>
                    </a:lnTo>
                    <a:lnTo>
                      <a:pt x="284" y="448"/>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defRPr/>
                </a:pPr>
                <a:endParaRPr lang="en-US">
                  <a:effectLst>
                    <a:outerShdw blurRad="38100" dist="38100" dir="2700000" algn="tl">
                      <a:srgbClr val="C0C0C0"/>
                    </a:outerShdw>
                  </a:effectLst>
                </a:endParaRPr>
              </a:p>
            </p:txBody>
          </p:sp>
          <p:sp>
            <p:nvSpPr>
              <p:cNvPr id="1029" name="Freeform 5"/>
              <p:cNvSpPr>
                <a:spLocks/>
              </p:cNvSpPr>
              <p:nvPr/>
            </p:nvSpPr>
            <p:spPr bwMode="ltGray">
              <a:xfrm>
                <a:off x="-4" y="194"/>
                <a:ext cx="698" cy="720"/>
              </a:xfrm>
              <a:custGeom>
                <a:avLst/>
                <a:gdLst/>
                <a:ahLst/>
                <a:cxnLst>
                  <a:cxn ang="0">
                    <a:pos x="279" y="315"/>
                  </a:cxn>
                  <a:cxn ang="0">
                    <a:pos x="173" y="0"/>
                  </a:cxn>
                  <a:cxn ang="0">
                    <a:pos x="349" y="263"/>
                  </a:cxn>
                  <a:cxn ang="0">
                    <a:pos x="519" y="0"/>
                  </a:cxn>
                  <a:cxn ang="0">
                    <a:pos x="415" y="315"/>
                  </a:cxn>
                  <a:cxn ang="0">
                    <a:pos x="697" y="360"/>
                  </a:cxn>
                  <a:cxn ang="0">
                    <a:pos x="413" y="403"/>
                  </a:cxn>
                  <a:cxn ang="0">
                    <a:pos x="519" y="719"/>
                  </a:cxn>
                  <a:cxn ang="0">
                    <a:pos x="349" y="455"/>
                  </a:cxn>
                  <a:cxn ang="0">
                    <a:pos x="173" y="719"/>
                  </a:cxn>
                  <a:cxn ang="0">
                    <a:pos x="278" y="407"/>
                  </a:cxn>
                  <a:cxn ang="0">
                    <a:pos x="0" y="360"/>
                  </a:cxn>
                  <a:cxn ang="0">
                    <a:pos x="279" y="315"/>
                  </a:cxn>
                </a:cxnLst>
                <a:rect l="0" t="0" r="r" b="b"/>
                <a:pathLst>
                  <a:path w="698" h="720">
                    <a:moveTo>
                      <a:pt x="279" y="315"/>
                    </a:moveTo>
                    <a:lnTo>
                      <a:pt x="173" y="0"/>
                    </a:lnTo>
                    <a:lnTo>
                      <a:pt x="349" y="263"/>
                    </a:lnTo>
                    <a:lnTo>
                      <a:pt x="519" y="0"/>
                    </a:lnTo>
                    <a:lnTo>
                      <a:pt x="415" y="315"/>
                    </a:lnTo>
                    <a:lnTo>
                      <a:pt x="697" y="360"/>
                    </a:lnTo>
                    <a:lnTo>
                      <a:pt x="413" y="403"/>
                    </a:lnTo>
                    <a:lnTo>
                      <a:pt x="519" y="719"/>
                    </a:lnTo>
                    <a:lnTo>
                      <a:pt x="349" y="455"/>
                    </a:lnTo>
                    <a:lnTo>
                      <a:pt x="173" y="719"/>
                    </a:lnTo>
                    <a:lnTo>
                      <a:pt x="278" y="407"/>
                    </a:lnTo>
                    <a:lnTo>
                      <a:pt x="0" y="360"/>
                    </a:lnTo>
                    <a:lnTo>
                      <a:pt x="279" y="315"/>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lstStyle/>
              <a:p>
                <a:pPr>
                  <a:defRPr/>
                </a:pPr>
                <a:endParaRPr lang="en-US">
                  <a:effectLst>
                    <a:outerShdw blurRad="38100" dist="38100" dir="2700000" algn="tl">
                      <a:srgbClr val="C0C0C0"/>
                    </a:outerShdw>
                  </a:effectLst>
                </a:endParaRPr>
              </a:p>
            </p:txBody>
          </p:sp>
          <p:sp>
            <p:nvSpPr>
              <p:cNvPr id="1030" name="Freeform 6"/>
              <p:cNvSpPr>
                <a:spLocks/>
              </p:cNvSpPr>
              <p:nvPr/>
            </p:nvSpPr>
            <p:spPr bwMode="ltGray">
              <a:xfrm>
                <a:off x="99" y="212"/>
                <a:ext cx="493" cy="685"/>
              </a:xfrm>
              <a:custGeom>
                <a:avLst/>
                <a:gdLst/>
                <a:ahLst/>
                <a:cxnLst>
                  <a:cxn ang="0">
                    <a:pos x="0" y="173"/>
                  </a:cxn>
                  <a:cxn ang="0">
                    <a:pos x="223" y="295"/>
                  </a:cxn>
                  <a:cxn ang="0">
                    <a:pos x="246" y="0"/>
                  </a:cxn>
                  <a:cxn ang="0">
                    <a:pos x="268" y="295"/>
                  </a:cxn>
                  <a:cxn ang="0">
                    <a:pos x="490" y="169"/>
                  </a:cxn>
                  <a:cxn ang="0">
                    <a:pos x="290" y="343"/>
                  </a:cxn>
                  <a:cxn ang="0">
                    <a:pos x="492" y="514"/>
                  </a:cxn>
                  <a:cxn ang="0">
                    <a:pos x="268" y="390"/>
                  </a:cxn>
                  <a:cxn ang="0">
                    <a:pos x="246" y="684"/>
                  </a:cxn>
                  <a:cxn ang="0">
                    <a:pos x="223" y="390"/>
                  </a:cxn>
                  <a:cxn ang="0">
                    <a:pos x="0" y="514"/>
                  </a:cxn>
                  <a:cxn ang="0">
                    <a:pos x="201" y="343"/>
                  </a:cxn>
                  <a:cxn ang="0">
                    <a:pos x="0" y="173"/>
                  </a:cxn>
                </a:cxnLst>
                <a:rect l="0" t="0" r="r" b="b"/>
                <a:pathLst>
                  <a:path w="493" h="685">
                    <a:moveTo>
                      <a:pt x="0" y="173"/>
                    </a:moveTo>
                    <a:lnTo>
                      <a:pt x="223" y="295"/>
                    </a:lnTo>
                    <a:lnTo>
                      <a:pt x="246" y="0"/>
                    </a:lnTo>
                    <a:lnTo>
                      <a:pt x="268" y="295"/>
                    </a:lnTo>
                    <a:lnTo>
                      <a:pt x="490" y="169"/>
                    </a:lnTo>
                    <a:lnTo>
                      <a:pt x="290" y="343"/>
                    </a:lnTo>
                    <a:lnTo>
                      <a:pt x="492" y="514"/>
                    </a:lnTo>
                    <a:lnTo>
                      <a:pt x="268" y="390"/>
                    </a:lnTo>
                    <a:lnTo>
                      <a:pt x="246" y="684"/>
                    </a:lnTo>
                    <a:lnTo>
                      <a:pt x="223" y="390"/>
                    </a:lnTo>
                    <a:lnTo>
                      <a:pt x="0" y="514"/>
                    </a:lnTo>
                    <a:lnTo>
                      <a:pt x="201" y="343"/>
                    </a:lnTo>
                    <a:lnTo>
                      <a:pt x="0" y="173"/>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defRPr/>
                </a:pPr>
                <a:endParaRPr lang="en-US">
                  <a:effectLst>
                    <a:outerShdw blurRad="38100" dist="38100" dir="2700000" algn="tl">
                      <a:srgbClr val="C0C0C0"/>
                    </a:outerShdw>
                  </a:effectLst>
                </a:endParaRPr>
              </a:p>
            </p:txBody>
          </p:sp>
          <p:sp>
            <p:nvSpPr>
              <p:cNvPr id="1031" name="Freeform 7"/>
              <p:cNvSpPr>
                <a:spLocks/>
              </p:cNvSpPr>
              <p:nvPr/>
            </p:nvSpPr>
            <p:spPr bwMode="ltGray">
              <a:xfrm>
                <a:off x="283" y="467"/>
                <a:ext cx="124" cy="173"/>
              </a:xfrm>
              <a:custGeom>
                <a:avLst/>
                <a:gdLst/>
                <a:ahLst/>
                <a:cxnLst>
                  <a:cxn ang="0">
                    <a:pos x="0" y="42"/>
                  </a:cxn>
                  <a:cxn ang="0">
                    <a:pos x="51" y="63"/>
                  </a:cxn>
                  <a:cxn ang="0">
                    <a:pos x="61" y="0"/>
                  </a:cxn>
                  <a:cxn ang="0">
                    <a:pos x="71" y="63"/>
                  </a:cxn>
                  <a:cxn ang="0">
                    <a:pos x="123" y="42"/>
                  </a:cxn>
                  <a:cxn ang="0">
                    <a:pos x="83" y="86"/>
                  </a:cxn>
                  <a:cxn ang="0">
                    <a:pos x="123" y="128"/>
                  </a:cxn>
                  <a:cxn ang="0">
                    <a:pos x="71" y="108"/>
                  </a:cxn>
                  <a:cxn ang="0">
                    <a:pos x="61" y="172"/>
                  </a:cxn>
                  <a:cxn ang="0">
                    <a:pos x="51" y="108"/>
                  </a:cxn>
                  <a:cxn ang="0">
                    <a:pos x="0" y="128"/>
                  </a:cxn>
                  <a:cxn ang="0">
                    <a:pos x="39" y="86"/>
                  </a:cxn>
                  <a:cxn ang="0">
                    <a:pos x="0" y="42"/>
                  </a:cxn>
                </a:cxnLst>
                <a:rect l="0" t="0" r="r" b="b"/>
                <a:pathLst>
                  <a:path w="124" h="173">
                    <a:moveTo>
                      <a:pt x="0" y="42"/>
                    </a:moveTo>
                    <a:lnTo>
                      <a:pt x="51" y="63"/>
                    </a:lnTo>
                    <a:lnTo>
                      <a:pt x="61" y="0"/>
                    </a:lnTo>
                    <a:lnTo>
                      <a:pt x="71" y="63"/>
                    </a:lnTo>
                    <a:lnTo>
                      <a:pt x="123" y="42"/>
                    </a:lnTo>
                    <a:lnTo>
                      <a:pt x="83" y="86"/>
                    </a:lnTo>
                    <a:lnTo>
                      <a:pt x="123" y="128"/>
                    </a:lnTo>
                    <a:lnTo>
                      <a:pt x="71" y="108"/>
                    </a:lnTo>
                    <a:lnTo>
                      <a:pt x="61" y="172"/>
                    </a:lnTo>
                    <a:lnTo>
                      <a:pt x="51" y="108"/>
                    </a:lnTo>
                    <a:lnTo>
                      <a:pt x="0" y="128"/>
                    </a:lnTo>
                    <a:lnTo>
                      <a:pt x="39" y="86"/>
                    </a:lnTo>
                    <a:lnTo>
                      <a:pt x="0" y="42"/>
                    </a:lnTo>
                  </a:path>
                </a:pathLst>
              </a:custGeom>
              <a:solidFill>
                <a:srgbClr val="F9F9F9"/>
              </a:solidFill>
              <a:ln w="9525" cap="rnd">
                <a:noFill/>
                <a:round/>
                <a:headEnd/>
                <a:tailEnd/>
              </a:ln>
              <a:effectLst/>
            </p:spPr>
            <p:txBody>
              <a:bodyPr/>
              <a:lstStyle/>
              <a:p>
                <a:pPr>
                  <a:defRPr/>
                </a:pPr>
                <a:endParaRPr lang="en-US">
                  <a:effectLst>
                    <a:outerShdw blurRad="38100" dist="38100" dir="2700000" algn="tl">
                      <a:srgbClr val="C0C0C0"/>
                    </a:outerShdw>
                  </a:effectLst>
                </a:endParaRPr>
              </a:p>
            </p:txBody>
          </p:sp>
        </p:grpSp>
      </p:grpSp>
      <p:sp>
        <p:nvSpPr>
          <p:cNvPr id="1034" name="Rectangle 10"/>
          <p:cNvSpPr>
            <a:spLocks noGrp="1" noChangeArrowheads="1"/>
          </p:cNvSpPr>
          <p:nvPr>
            <p:ph type="title"/>
          </p:nvPr>
        </p:nvSpPr>
        <p:spPr bwMode="auto">
          <a:xfrm>
            <a:off x="1143000" y="342900"/>
            <a:ext cx="7772400" cy="1143000"/>
          </a:xfrm>
          <a:prstGeom prst="rect">
            <a:avLst/>
          </a:prstGeom>
          <a:noFill/>
          <a:ln w="9525">
            <a:noFill/>
            <a:miter lim="800000"/>
            <a:headEnd/>
            <a:tailEnd/>
          </a:ln>
          <a:effectLst>
            <a:outerShdw dist="13470" dir="2700000" algn="ctr" rotWithShape="0">
              <a:schemeClr val="bg2"/>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effectLst>
                  <a:outerShdw blurRad="38100" dist="38100" dir="2700000" algn="tl">
                    <a:srgbClr val="FFFFFF"/>
                  </a:outerShdw>
                </a:effectLst>
              </a:defRPr>
            </a:lvl1pPr>
          </a:lstStyle>
          <a:p>
            <a:fld id="{1818595D-5556-429D-BC00-ED035FB45D41}" type="datetimeFigureOut">
              <a:rPr lang="en-US" smtClean="0"/>
              <a:pPr/>
              <a:t>11/28/2011</a:t>
            </a:fld>
            <a:endParaRPr lang="en-US"/>
          </a:p>
        </p:txBody>
      </p:sp>
      <p:sp>
        <p:nvSpPr>
          <p:cNvPr id="103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effectLst>
                  <a:outerShdw blurRad="38100" dist="38100" dir="2700000" algn="tl">
                    <a:srgbClr val="FFFFFF"/>
                  </a:outerShdw>
                </a:effectLst>
              </a:defRPr>
            </a:lvl1pPr>
          </a:lstStyle>
          <a:p>
            <a:endParaRPr lang="en-US"/>
          </a:p>
        </p:txBody>
      </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effectLst>
                  <a:outerShdw blurRad="38100" dist="38100" dir="2700000" algn="tl">
                    <a:srgbClr val="FFFFFF"/>
                  </a:outerShdw>
                </a:effectLst>
              </a:defRPr>
            </a:lvl1pPr>
          </a:lstStyle>
          <a:p>
            <a:fld id="{C0AC9048-FC15-452B-AADA-29201B12F8E4}"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75000"/>
        <a:buFont typeface="Monotype Sorts" charset="2"/>
        <a:buChar char="ä"/>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hlink"/>
        </a:buClr>
        <a:buSzPct val="75000"/>
        <a:buFont typeface="Monotype Sorts" charset="2"/>
        <a:buChar char="ä"/>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Monotype Sorts" charset="2"/>
        <a:buChar char="ä"/>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hlink"/>
        </a:buClr>
        <a:buSzPct val="65000"/>
        <a:buFont typeface="Monotype Sorts" charset="2"/>
        <a:buChar char="ä"/>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Monotype Sorts" charset="2"/>
        <a:buChar char="ä"/>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Monotype Sorts" charset="2"/>
        <a:buChar char="ä"/>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Monotype Sorts" charset="2"/>
        <a:buChar char="ä"/>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Monotype Sorts" charset="2"/>
        <a:buChar char="ä"/>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Monotype Sorts" charset="2"/>
        <a:buChar char="ä"/>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eg"/><Relationship Id="rId10" Type="http://schemas.openxmlformats.org/officeDocument/2006/relationships/slide" Target="slide69.xml"/><Relationship Id="rId4" Type="http://schemas.openxmlformats.org/officeDocument/2006/relationships/image" Target="../media/image70.png"/><Relationship Id="rId9" Type="http://schemas.openxmlformats.org/officeDocument/2006/relationships/image" Target="../media/image75.png"/></Relationships>
</file>

<file path=ppt/slides/_rels/slide13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hyperlink" Target="BBCVis2.html" TargetMode="Externa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79.xml"/><Relationship Id="rId7" Type="http://schemas.openxmlformats.org/officeDocument/2006/relationships/slide" Target="slide112.xml"/><Relationship Id="rId2"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107.xml"/><Relationship Id="rId5" Type="http://schemas.openxmlformats.org/officeDocument/2006/relationships/slide" Target="slide102.xml"/><Relationship Id="rId10" Type="http://schemas.openxmlformats.org/officeDocument/2006/relationships/slide" Target="slide123.xml"/><Relationship Id="rId4" Type="http://schemas.openxmlformats.org/officeDocument/2006/relationships/slide" Target="slide95.xml"/><Relationship Id="rId9" Type="http://schemas.openxmlformats.org/officeDocument/2006/relationships/slide" Target="slide12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6.xml"/><Relationship Id="rId5" Type="http://schemas.openxmlformats.org/officeDocument/2006/relationships/slide" Target="slide69.xml"/><Relationship Id="rId4" Type="http://schemas.openxmlformats.org/officeDocument/2006/relationships/image" Target="../media/image38.wmf"/></Relationships>
</file>

<file path=ppt/slides/_rels/slide7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6.xml"/><Relationship Id="rId6" Type="http://schemas.openxmlformats.org/officeDocument/2006/relationships/slide" Target="slide69.xml"/><Relationship Id="rId5" Type="http://schemas.openxmlformats.org/officeDocument/2006/relationships/image" Target="../media/image39.wmf"/><Relationship Id="rId4" Type="http://schemas.openxmlformats.org/officeDocument/2006/relationships/image" Target="../media/image38.wmf"/></Relationships>
</file>

<file path=ppt/slides/_rels/slide7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6.xml"/><Relationship Id="rId6" Type="http://schemas.openxmlformats.org/officeDocument/2006/relationships/slide" Target="slide69.xml"/><Relationship Id="rId5" Type="http://schemas.openxmlformats.org/officeDocument/2006/relationships/image" Target="../media/image39.wmf"/><Relationship Id="rId4" Type="http://schemas.openxmlformats.org/officeDocument/2006/relationships/image" Target="../media/image38.wmf"/></Relationships>
</file>

<file path=ppt/slides/_rels/slide7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6.xml"/><Relationship Id="rId6" Type="http://schemas.openxmlformats.org/officeDocument/2006/relationships/slide" Target="slide69.xml"/><Relationship Id="rId5" Type="http://schemas.openxmlformats.org/officeDocument/2006/relationships/image" Target="../media/image39.wmf"/><Relationship Id="rId4" Type="http://schemas.openxmlformats.org/officeDocument/2006/relationships/image" Target="../media/image38.wmf"/></Relationships>
</file>

<file path=ppt/slides/_rels/slide7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6.xml"/><Relationship Id="rId6" Type="http://schemas.openxmlformats.org/officeDocument/2006/relationships/slide" Target="slide69.xml"/><Relationship Id="rId5" Type="http://schemas.openxmlformats.org/officeDocument/2006/relationships/image" Target="../media/image39.wmf"/><Relationship Id="rId4" Type="http://schemas.openxmlformats.org/officeDocument/2006/relationships/image" Target="../media/image38.wmf"/></Relationships>
</file>

<file path=ppt/slides/_rels/slide7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6.xml"/><Relationship Id="rId6" Type="http://schemas.openxmlformats.org/officeDocument/2006/relationships/slide" Target="slide69.xml"/><Relationship Id="rId5" Type="http://schemas.openxmlformats.org/officeDocument/2006/relationships/image" Target="../media/image41.wmf"/><Relationship Id="rId4" Type="http://schemas.openxmlformats.org/officeDocument/2006/relationships/image" Target="../media/image40.wmf"/></Relationships>
</file>

<file path=ppt/slides/_rels/slide77.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slide" Target="slide69.xml"/><Relationship Id="rId2" Type="http://schemas.openxmlformats.org/officeDocument/2006/relationships/image" Target="../media/image36.wmf"/><Relationship Id="rId1" Type="http://schemas.openxmlformats.org/officeDocument/2006/relationships/slideLayout" Target="../slideLayouts/slideLayout6.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7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6.xml"/><Relationship Id="rId6" Type="http://schemas.openxmlformats.org/officeDocument/2006/relationships/slide" Target="slide69.xml"/><Relationship Id="rId5" Type="http://schemas.openxmlformats.org/officeDocument/2006/relationships/image" Target="../media/image38.wmf"/><Relationship Id="rId4" Type="http://schemas.openxmlformats.org/officeDocument/2006/relationships/image" Target="../media/image39.wmf"/></Relationships>
</file>

<file path=ppt/slides/_rels/slide79.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69.xml"/></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69.xml"/></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14400" y="228600"/>
            <a:ext cx="8229600" cy="1676400"/>
          </a:xfrm>
        </p:spPr>
        <p:txBody>
          <a:bodyPr/>
          <a:lstStyle/>
          <a:p>
            <a:r>
              <a:rPr lang="en-US" dirty="0" smtClean="0"/>
              <a:t>Concurrent Code Spread Spectrum:</a:t>
            </a:r>
            <a:br>
              <a:rPr lang="en-US" dirty="0" smtClean="0"/>
            </a:br>
            <a:r>
              <a:rPr lang="en-US" sz="2800" dirty="0" smtClean="0"/>
              <a:t>Theory and Performance Analysis of Jam Resistant Communication Without Shared Secrets</a:t>
            </a:r>
            <a:endParaRPr lang="en-US" dirty="0"/>
          </a:p>
        </p:txBody>
      </p:sp>
      <p:sp>
        <p:nvSpPr>
          <p:cNvPr id="3" name="Subtitle 2"/>
          <p:cNvSpPr>
            <a:spLocks noGrp="1"/>
          </p:cNvSpPr>
          <p:nvPr>
            <p:ph type="subTitle" sz="quarter" idx="1"/>
          </p:nvPr>
        </p:nvSpPr>
        <p:spPr>
          <a:xfrm>
            <a:off x="228600" y="3505200"/>
            <a:ext cx="8763000" cy="3200400"/>
          </a:xfrm>
        </p:spPr>
        <p:txBody>
          <a:bodyPr/>
          <a:lstStyle/>
          <a:p>
            <a:r>
              <a:rPr lang="en-US" dirty="0" smtClean="0"/>
              <a:t>William Louis Bahn</a:t>
            </a:r>
          </a:p>
          <a:p>
            <a:r>
              <a:rPr lang="en-US" dirty="0" smtClean="0"/>
              <a:t>Ph.D. Dissertation</a:t>
            </a:r>
          </a:p>
          <a:p>
            <a:r>
              <a:rPr lang="en-US" dirty="0" smtClean="0"/>
              <a:t>Electrical Engineering</a:t>
            </a:r>
          </a:p>
          <a:p>
            <a:r>
              <a:rPr lang="en-US" sz="2800" dirty="0" smtClean="0"/>
              <a:t>Department of Electrical and Computer Engineering</a:t>
            </a:r>
          </a:p>
          <a:p>
            <a:r>
              <a:rPr lang="en-US" sz="2800" dirty="0" smtClean="0"/>
              <a:t>University of Colorado at Colorado Springs</a:t>
            </a:r>
          </a:p>
          <a:p>
            <a:r>
              <a:rPr lang="en-US" sz="2800" dirty="0" smtClean="0"/>
              <a:t>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0" y="3124200"/>
            <a:ext cx="9144000" cy="1143000"/>
          </a:xfrm>
        </p:spPr>
        <p:txBody>
          <a:bodyPr/>
          <a:lstStyle/>
          <a:p>
            <a:pPr algn="ctr"/>
            <a:r>
              <a:rPr lang="en-US" sz="3600" dirty="0" smtClean="0"/>
              <a:t>What challenges face Keyless Jam Resistance?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p:txBody>
          <a:bodyPr/>
          <a:lstStyle/>
          <a:p>
            <a:r>
              <a:rPr lang="en-US" sz="3600" dirty="0" smtClean="0"/>
              <a:t>LENA – As you’ve never seen her!</a:t>
            </a:r>
          </a:p>
        </p:txBody>
      </p:sp>
      <p:pic>
        <p:nvPicPr>
          <p:cNvPr id="53250" name="Content Placeholder 3" descr="lena_20_100_2.bmp"/>
          <p:cNvPicPr>
            <a:picLocks noGrp="1" noChangeAspect="1"/>
          </p:cNvPicPr>
          <p:nvPr>
            <p:ph idx="1"/>
          </p:nvPr>
        </p:nvPicPr>
        <p:blipFill>
          <a:blip r:embed="rId2"/>
          <a:stretch>
            <a:fillRect/>
          </a:stretch>
        </p:blipFill>
        <p:spPr>
          <a:xfrm>
            <a:off x="3083950" y="2446636"/>
            <a:ext cx="2976100" cy="3183928"/>
          </a:xfrm>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z="2800" smtClean="0"/>
              <a:t>480-bit message; 480,000 bit codeword</a:t>
            </a:r>
            <a:br>
              <a:rPr lang="en-US" sz="2800" smtClean="0"/>
            </a:br>
            <a:r>
              <a:rPr lang="en-US" sz="2800" smtClean="0"/>
              <a:t>with 95.3% density – still decodable.</a:t>
            </a:r>
          </a:p>
        </p:txBody>
      </p:sp>
      <p:pic>
        <p:nvPicPr>
          <p:cNvPr id="93187" name="Content Placeholder 5" descr="demo.bmp"/>
          <p:cNvPicPr>
            <a:picLocks noGrp="1" noChangeAspect="1"/>
          </p:cNvPicPr>
          <p:nvPr>
            <p:ph idx="1"/>
          </p:nvPr>
        </p:nvPicPr>
        <p:blipFill>
          <a:blip r:embed="rId2"/>
          <a:srcRect/>
          <a:stretch>
            <a:fillRect/>
          </a:stretch>
        </p:blipFill>
        <p:spPr>
          <a:xfrm>
            <a:off x="1554163" y="1600200"/>
            <a:ext cx="6035675" cy="4525963"/>
          </a:xfrm>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2788" y="2613025"/>
            <a:ext cx="7772400" cy="1362075"/>
          </a:xfrm>
        </p:spPr>
        <p:txBody>
          <a:bodyPr/>
          <a:lstStyle/>
          <a:p>
            <a:pPr algn="ctr">
              <a:defRPr/>
            </a:pPr>
            <a:r>
              <a:rPr lang="en-US" dirty="0" smtClean="0">
                <a:ea typeface="ＭＳ Ｐゴシック" charset="-128"/>
              </a:rPr>
              <a:t>CONCURRENT CODES</a:t>
            </a:r>
            <a:br>
              <a:rPr lang="en-US" dirty="0" smtClean="0">
                <a:ea typeface="ＭＳ Ｐゴシック" charset="-128"/>
              </a:rPr>
            </a:br>
            <a:r>
              <a:rPr lang="en-US" cap="none" dirty="0" smtClean="0">
                <a:latin typeface="+mn-lt"/>
                <a:ea typeface="ＭＳ Ｐゴシック" charset="-128"/>
              </a:rPr>
              <a:t>You Heard it Right</a:t>
            </a:r>
            <a:endParaRPr lang="en-US" dirty="0">
              <a:latin typeface="+mn-lt"/>
              <a:ea typeface="ＭＳ Ｐゴシック" charset="-128"/>
            </a:endParaRPr>
          </a:p>
        </p:txBody>
      </p:sp>
      <p:sp>
        <p:nvSpPr>
          <p:cNvPr id="3" name="Down Arrow 2">
            <a:hlinkClick r:id="rId2"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8" descr="D:\UCCS\PhD\DISSERTATION\audio_processed.png"/>
          <p:cNvPicPr>
            <a:picLocks noChangeAspect="1" noChangeArrowheads="1"/>
          </p:cNvPicPr>
          <p:nvPr/>
        </p:nvPicPr>
        <p:blipFill>
          <a:blip r:embed="rId2"/>
          <a:srcRect/>
          <a:stretch>
            <a:fillRect/>
          </a:stretch>
        </p:blipFill>
        <p:spPr bwMode="auto">
          <a:xfrm>
            <a:off x="762000" y="2133600"/>
            <a:ext cx="7391400" cy="4072813"/>
          </a:xfrm>
          <a:prstGeom prst="rect">
            <a:avLst/>
          </a:prstGeom>
          <a:noFill/>
        </p:spPr>
      </p:pic>
      <p:sp>
        <p:nvSpPr>
          <p:cNvPr id="5" name="Down Arrow 4">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7" descr="D:\UCCS\PhD\DISSERTATION\audio_raw.png"/>
          <p:cNvPicPr>
            <a:picLocks noChangeAspect="1" noChangeArrowheads="1"/>
          </p:cNvPicPr>
          <p:nvPr/>
        </p:nvPicPr>
        <p:blipFill>
          <a:blip r:embed="rId2"/>
          <a:srcRect/>
          <a:stretch>
            <a:fillRect/>
          </a:stretch>
        </p:blipFill>
        <p:spPr bwMode="auto">
          <a:xfrm>
            <a:off x="304800" y="2133600"/>
            <a:ext cx="8604252" cy="4411663"/>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D:\DELL610\ACIS\BBCSound\msg_1to4.png"/>
          <p:cNvPicPr>
            <a:picLocks noChangeAspect="1" noChangeArrowheads="1"/>
          </p:cNvPicPr>
          <p:nvPr/>
        </p:nvPicPr>
        <p:blipFill>
          <a:blip r:embed="rId2"/>
          <a:srcRect/>
          <a:stretch>
            <a:fillRect/>
          </a:stretch>
        </p:blipFill>
        <p:spPr bwMode="auto">
          <a:xfrm>
            <a:off x="533400" y="1905000"/>
            <a:ext cx="8077200" cy="4759207"/>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3" descr="D:\DELL610\ACIS\BBCSound\wave files.jpg"/>
          <p:cNvPicPr>
            <a:picLocks noChangeAspect="1" noChangeArrowheads="1"/>
          </p:cNvPicPr>
          <p:nvPr/>
        </p:nvPicPr>
        <p:blipFill>
          <a:blip r:embed="rId2"/>
          <a:srcRect/>
          <a:stretch>
            <a:fillRect/>
          </a:stretch>
        </p:blipFill>
        <p:spPr bwMode="auto">
          <a:xfrm>
            <a:off x="152400" y="2438400"/>
            <a:ext cx="8613391" cy="3790950"/>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2788" y="2613025"/>
            <a:ext cx="7772400" cy="1362075"/>
          </a:xfrm>
        </p:spPr>
        <p:txBody>
          <a:bodyPr/>
          <a:lstStyle/>
          <a:p>
            <a:pPr algn="ctr">
              <a:defRPr/>
            </a:pPr>
            <a:r>
              <a:rPr lang="en-US" dirty="0" smtClean="0">
                <a:ea typeface="ＭＳ Ｐゴシック" charset="-128"/>
              </a:rPr>
              <a:t>CONCURRENT CODES</a:t>
            </a:r>
            <a:br>
              <a:rPr lang="en-US" dirty="0" smtClean="0">
                <a:ea typeface="ＭＳ Ｐゴシック" charset="-128"/>
              </a:rPr>
            </a:br>
            <a:r>
              <a:rPr lang="en-US" cap="none" dirty="0" smtClean="0">
                <a:latin typeface="+mn-lt"/>
                <a:ea typeface="ＭＳ Ｐゴシック" charset="-128"/>
              </a:rPr>
              <a:t>Over Direct Sequence</a:t>
            </a:r>
            <a:endParaRPr lang="en-US" dirty="0">
              <a:latin typeface="+mn-lt"/>
              <a:ea typeface="ＭＳ Ｐゴシック" charset="-128"/>
            </a:endParaRPr>
          </a:p>
        </p:txBody>
      </p:sp>
      <p:sp>
        <p:nvSpPr>
          <p:cNvPr id="3" name="Down Arrow 2">
            <a:hlinkClick r:id="rId2"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9" descr="D:\DELL610\ACIS\C\gps\BBC_over_DSSS_2\Slide2.PNG"/>
          <p:cNvPicPr>
            <a:picLocks noChangeAspect="1" noChangeArrowheads="1"/>
          </p:cNvPicPr>
          <p:nvPr/>
        </p:nvPicPr>
        <p:blipFill>
          <a:blip r:embed="rId2"/>
          <a:srcRect/>
          <a:stretch>
            <a:fillRect/>
          </a:stretch>
        </p:blipFill>
        <p:spPr bwMode="auto">
          <a:xfrm>
            <a:off x="304800" y="228600"/>
            <a:ext cx="8634383" cy="6475413"/>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8" descr="D:\DELL610\ACIS\C\gps\BBC_over_DSSS_2\Slide1.PNG"/>
          <p:cNvPicPr>
            <a:picLocks noChangeAspect="1" noChangeArrowheads="1"/>
          </p:cNvPicPr>
          <p:nvPr/>
        </p:nvPicPr>
        <p:blipFill>
          <a:blip r:embed="rId2"/>
          <a:srcRect l="7001" t="20002" r="8001" b="5334"/>
          <a:stretch>
            <a:fillRect/>
          </a:stretch>
        </p:blipFill>
        <p:spPr bwMode="auto">
          <a:xfrm>
            <a:off x="990600" y="1905000"/>
            <a:ext cx="7239000" cy="4768450"/>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en-US" sz="2800" dirty="0" smtClean="0"/>
              <a:t>The optimal jamming signal is another valid signal</a:t>
            </a:r>
          </a:p>
        </p:txBody>
      </p:sp>
      <p:sp>
        <p:nvSpPr>
          <p:cNvPr id="54275" name="Content Placeholder 4"/>
          <p:cNvSpPr>
            <a:spLocks noGrp="1"/>
          </p:cNvSpPr>
          <p:nvPr>
            <p:ph idx="1"/>
          </p:nvPr>
        </p:nvSpPr>
        <p:spPr/>
        <p:txBody>
          <a:bodyPr/>
          <a:lstStyle/>
          <a:p>
            <a:r>
              <a:rPr lang="en-US" sz="2400" dirty="0" smtClean="0"/>
              <a:t>With no key, jammer can transmit valid signals.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0" descr="D:\DELL610\ACIS\C\gps\BBC_over_DSSS_2\Slide3.PNG"/>
          <p:cNvPicPr>
            <a:picLocks noChangeAspect="1" noChangeArrowheads="1"/>
          </p:cNvPicPr>
          <p:nvPr/>
        </p:nvPicPr>
        <p:blipFill>
          <a:blip r:embed="rId2"/>
          <a:srcRect l="3000" t="21336" r="2000" b="4000"/>
          <a:stretch>
            <a:fillRect/>
          </a:stretch>
        </p:blipFill>
        <p:spPr bwMode="auto">
          <a:xfrm>
            <a:off x="704126" y="1850383"/>
            <a:ext cx="7816439" cy="4606740"/>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1" descr="D:\DELL610\ACIS\C\gps\BBC_over_DSSS_2\Slide4.PNG"/>
          <p:cNvPicPr>
            <a:picLocks noChangeAspect="1" noChangeArrowheads="1"/>
          </p:cNvPicPr>
          <p:nvPr/>
        </p:nvPicPr>
        <p:blipFill>
          <a:blip r:embed="rId2"/>
          <a:srcRect l="3000" t="21336" r="3000" b="4000"/>
          <a:stretch>
            <a:fillRect/>
          </a:stretch>
        </p:blipFill>
        <p:spPr bwMode="auto">
          <a:xfrm>
            <a:off x="762000" y="1981200"/>
            <a:ext cx="7734110" cy="4606740"/>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0"/>
            <a:ext cx="7772400" cy="1143000"/>
          </a:xfrm>
        </p:spPr>
        <p:txBody>
          <a:bodyPr/>
          <a:lstStyle/>
          <a:p>
            <a:pPr algn="ctr"/>
            <a:r>
              <a:rPr lang="en-US" dirty="0" smtClean="0"/>
              <a:t>BBC </a:t>
            </a:r>
            <a:r>
              <a:rPr lang="en-US" dirty="0" err="1" smtClean="0"/>
              <a:t>Enchancements</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pPr algn="ctr"/>
            <a:r>
              <a:rPr lang="en-US" sz="3200" dirty="0" smtClean="0"/>
              <a:t>Interstitials are fun, but of limited practicality</a:t>
            </a:r>
            <a:endParaRPr lang="en-US" sz="3200" dirty="0"/>
          </a:p>
        </p:txBody>
      </p:sp>
      <p:sp>
        <p:nvSpPr>
          <p:cNvPr id="4" name="Content Placeholder 2"/>
          <p:cNvSpPr>
            <a:spLocks noGrp="1"/>
          </p:cNvSpPr>
          <p:nvPr>
            <p:ph idx="1"/>
          </p:nvPr>
        </p:nvSpPr>
        <p:spPr>
          <a:xfrm>
            <a:off x="533400" y="1905000"/>
            <a:ext cx="8305800" cy="2362200"/>
          </a:xfrm>
        </p:spPr>
        <p:txBody>
          <a:bodyPr/>
          <a:lstStyle/>
          <a:p>
            <a:r>
              <a:rPr lang="en-US" sz="2800" dirty="0" smtClean="0"/>
              <a:t>More bits &gt; more marks &gt; higher density</a:t>
            </a:r>
          </a:p>
          <a:p>
            <a:endParaRPr lang="en-US" sz="2800" dirty="0" smtClean="0"/>
          </a:p>
          <a:p>
            <a:r>
              <a:rPr lang="en-US" sz="2800" dirty="0" smtClean="0"/>
              <a:t>Codeword density grows faster than critical density</a:t>
            </a:r>
          </a:p>
          <a:p>
            <a:endParaRPr lang="en-US" sz="2800" dirty="0" smtClean="0"/>
          </a:p>
          <a:p>
            <a:r>
              <a:rPr lang="en-US" sz="2800" dirty="0" smtClean="0"/>
              <a:t>Lower hallucination load can lead to faster decodes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rapid improvement for first few interstitial checksum bits</a:t>
            </a:r>
            <a:endParaRPr lang="en-US" dirty="0"/>
          </a:p>
        </p:txBody>
      </p:sp>
      <p:pic>
        <p:nvPicPr>
          <p:cNvPr id="3" name="Picture 7" descr="D:\DELL610\ACIS\PAPERS\MILCOM2008_checksum\critical_density_vs_clamp_per_data.png"/>
          <p:cNvPicPr>
            <a:picLocks noChangeAspect="1" noChangeArrowheads="1"/>
          </p:cNvPicPr>
          <p:nvPr/>
        </p:nvPicPr>
        <p:blipFill>
          <a:blip r:embed="rId2"/>
          <a:srcRect/>
          <a:stretch>
            <a:fillRect/>
          </a:stretch>
        </p:blipFill>
        <p:spPr bwMode="auto">
          <a:xfrm>
            <a:off x="1143000" y="1981200"/>
            <a:ext cx="7100719" cy="4495800"/>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high density codewords can still decode efficiently</a:t>
            </a:r>
            <a:endParaRPr lang="en-US" dirty="0"/>
          </a:p>
        </p:txBody>
      </p:sp>
      <p:pic>
        <p:nvPicPr>
          <p:cNvPr id="3" name="Picture 9" descr="D:\UCCS\PhD\DISSERTATION\enhanced_decoder_workload.png"/>
          <p:cNvPicPr>
            <a:picLocks noChangeAspect="1" noChangeArrowheads="1"/>
          </p:cNvPicPr>
          <p:nvPr/>
        </p:nvPicPr>
        <p:blipFill>
          <a:blip r:embed="rId2"/>
          <a:srcRect/>
          <a:stretch>
            <a:fillRect/>
          </a:stretch>
        </p:blipFill>
        <p:spPr bwMode="auto">
          <a:xfrm>
            <a:off x="1066800" y="2057400"/>
            <a:ext cx="7305090" cy="4333875"/>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Mild use of interstitials can decrease absolute decode effort.</a:t>
            </a:r>
            <a:endParaRPr lang="en-US" dirty="0"/>
          </a:p>
        </p:txBody>
      </p:sp>
      <p:pic>
        <p:nvPicPr>
          <p:cNvPr id="3" name="Picture 11" descr="D:\UCCS\PhD\DISSERTATION\workload_impact.png"/>
          <p:cNvPicPr>
            <a:picLocks noChangeAspect="1" noChangeArrowheads="1"/>
          </p:cNvPicPr>
          <p:nvPr/>
        </p:nvPicPr>
        <p:blipFill>
          <a:blip r:embed="rId2"/>
          <a:srcRect/>
          <a:stretch>
            <a:fillRect/>
          </a:stretch>
        </p:blipFill>
        <p:spPr bwMode="auto">
          <a:xfrm>
            <a:off x="990600" y="2209800"/>
            <a:ext cx="6953250" cy="4114800"/>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pPr algn="ctr"/>
            <a:r>
              <a:rPr lang="en-US" sz="3200" dirty="0" smtClean="0"/>
              <a:t>Multi-bit BBC is probably not useful</a:t>
            </a:r>
            <a:endParaRPr lang="en-US" sz="3200" dirty="0"/>
          </a:p>
        </p:txBody>
      </p:sp>
      <p:sp>
        <p:nvSpPr>
          <p:cNvPr id="4" name="Content Placeholder 2"/>
          <p:cNvSpPr>
            <a:spLocks noGrp="1"/>
          </p:cNvSpPr>
          <p:nvPr>
            <p:ph idx="1"/>
          </p:nvPr>
        </p:nvSpPr>
        <p:spPr>
          <a:xfrm>
            <a:off x="533400" y="1905000"/>
            <a:ext cx="8305800" cy="3962400"/>
          </a:xfrm>
        </p:spPr>
        <p:txBody>
          <a:bodyPr/>
          <a:lstStyle/>
          <a:p>
            <a:r>
              <a:rPr lang="en-US" sz="2800" dirty="0" smtClean="0"/>
              <a:t>Nice parallel to M-</a:t>
            </a:r>
            <a:r>
              <a:rPr lang="en-US" sz="2800" dirty="0" err="1" smtClean="0"/>
              <a:t>ary</a:t>
            </a:r>
            <a:r>
              <a:rPr lang="en-US" sz="2800" dirty="0" smtClean="0"/>
              <a:t> modulation schemes</a:t>
            </a:r>
          </a:p>
          <a:p>
            <a:endParaRPr lang="en-US" sz="2800" dirty="0" smtClean="0"/>
          </a:p>
          <a:p>
            <a:r>
              <a:rPr lang="en-US" sz="2800" dirty="0" smtClean="0"/>
              <a:t>Critical density inversely proportional to block size</a:t>
            </a:r>
          </a:p>
          <a:p>
            <a:endParaRPr lang="en-US" sz="2800" dirty="0" smtClean="0"/>
          </a:p>
          <a:p>
            <a:r>
              <a:rPr lang="en-US" sz="2800" dirty="0" smtClean="0"/>
              <a:t>Decoding burden exponential with block size</a:t>
            </a:r>
          </a:p>
          <a:p>
            <a:endParaRPr lang="en-US" sz="2800" dirty="0" smtClean="0"/>
          </a:p>
          <a:p>
            <a:r>
              <a:rPr lang="en-US" sz="2800" dirty="0" err="1" smtClean="0"/>
              <a:t>Quadrature</a:t>
            </a:r>
            <a:r>
              <a:rPr lang="en-US" sz="2800" dirty="0" smtClean="0"/>
              <a:t> (2-bit/mark) </a:t>
            </a:r>
            <a:r>
              <a:rPr lang="en-US" sz="2800" u="sng" dirty="0" smtClean="0"/>
              <a:t>may</a:t>
            </a:r>
            <a:r>
              <a:rPr lang="en-US" sz="2800" dirty="0" smtClean="0"/>
              <a:t> be useful</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pPr algn="ctr"/>
            <a:r>
              <a:rPr lang="en-US" sz="3200" dirty="0" smtClean="0"/>
              <a:t>Q-of-Y Multi-mark BBC is probably useful</a:t>
            </a:r>
            <a:endParaRPr lang="en-US" sz="3200" dirty="0"/>
          </a:p>
        </p:txBody>
      </p:sp>
      <p:pic>
        <p:nvPicPr>
          <p:cNvPr id="231426" name="Picture 2" descr="C:\Documents and Settings\Administrator\Application Data\PixelMetrics\CaptureWiz\Temp\3.jpg"/>
          <p:cNvPicPr>
            <a:picLocks noChangeAspect="1" noChangeArrowheads="1"/>
          </p:cNvPicPr>
          <p:nvPr/>
        </p:nvPicPr>
        <p:blipFill>
          <a:blip r:embed="rId2"/>
          <a:srcRect/>
          <a:stretch>
            <a:fillRect/>
          </a:stretch>
        </p:blipFill>
        <p:spPr bwMode="auto">
          <a:xfrm>
            <a:off x="1676400" y="1981200"/>
            <a:ext cx="5791200" cy="4524858"/>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lstStyle/>
          <a:p>
            <a:pPr algn="ctr"/>
            <a:r>
              <a:rPr lang="en-US" sz="4000" dirty="0" smtClean="0"/>
              <a:t>What about practical considerations?</a:t>
            </a:r>
            <a:endParaRPr lang="en-US" sz="4000" dirty="0"/>
          </a:p>
        </p:txBody>
      </p:sp>
      <p:sp>
        <p:nvSpPr>
          <p:cNvPr id="3" name="Content Placeholder 2"/>
          <p:cNvSpPr>
            <a:spLocks noGrp="1"/>
          </p:cNvSpPr>
          <p:nvPr>
            <p:ph idx="1"/>
          </p:nvPr>
        </p:nvSpPr>
        <p:spPr>
          <a:xfrm>
            <a:off x="533400" y="1752600"/>
            <a:ext cx="8305800" cy="5105400"/>
          </a:xfrm>
        </p:spPr>
        <p:txBody>
          <a:bodyPr/>
          <a:lstStyle/>
          <a:p>
            <a:r>
              <a:rPr lang="en-US" sz="2400" dirty="0" smtClean="0"/>
              <a:t>Packet identification</a:t>
            </a:r>
          </a:p>
          <a:p>
            <a:pPr lvl="1"/>
            <a:r>
              <a:rPr lang="en-US" sz="2000" dirty="0" smtClean="0"/>
              <a:t>Place “Bookend Marks” in each packet</a:t>
            </a:r>
          </a:p>
          <a:p>
            <a:pPr lvl="1"/>
            <a:r>
              <a:rPr lang="en-US" sz="2000" dirty="0" smtClean="0"/>
              <a:t>Each received mark is treated as a potential packet start</a:t>
            </a:r>
          </a:p>
          <a:p>
            <a:r>
              <a:rPr lang="en-US" sz="2400" dirty="0" smtClean="0"/>
              <a:t>Symbol timing</a:t>
            </a:r>
          </a:p>
          <a:p>
            <a:pPr lvl="1"/>
            <a:r>
              <a:rPr lang="en-US" sz="2000" dirty="0" smtClean="0"/>
              <a:t>Leverage intrinsic tolerance for space errors</a:t>
            </a:r>
          </a:p>
          <a:p>
            <a:pPr lvl="1"/>
            <a:r>
              <a:rPr lang="en-US" sz="2000" dirty="0" smtClean="0"/>
              <a:t>Leverage packet-level decoding to compensate</a:t>
            </a:r>
            <a:endParaRPr lang="en-US" sz="2400" dirty="0" smtClean="0"/>
          </a:p>
          <a:p>
            <a:r>
              <a:rPr lang="en-US" sz="2400" dirty="0" smtClean="0"/>
              <a:t>Threshold level</a:t>
            </a:r>
          </a:p>
          <a:p>
            <a:pPr lvl="1"/>
            <a:r>
              <a:rPr lang="en-US" sz="2000" dirty="0" smtClean="0"/>
              <a:t>Running statistic threshold forces optimal threshold</a:t>
            </a:r>
          </a:p>
          <a:p>
            <a:r>
              <a:rPr lang="en-US" sz="2400" dirty="0" smtClean="0"/>
              <a:t>Hash function performance</a:t>
            </a:r>
          </a:p>
          <a:p>
            <a:pPr lvl="1"/>
            <a:r>
              <a:rPr lang="en-US" sz="2000" dirty="0" smtClean="0"/>
              <a:t>Use task-specific hash function (Glowworm)</a:t>
            </a:r>
          </a:p>
          <a:p>
            <a:r>
              <a:rPr lang="en-US" sz="2400" dirty="0" smtClean="0"/>
              <a:t>Multipath</a:t>
            </a:r>
          </a:p>
          <a:p>
            <a:pPr lvl="1"/>
            <a:r>
              <a:rPr lang="en-US" sz="2000" dirty="0" smtClean="0"/>
              <a:t>Intrinsic tolerance – echoes are just additional messages</a:t>
            </a:r>
            <a:endParaRPr lang="en-US" sz="2400" dirty="0" smtClean="0"/>
          </a:p>
          <a:p>
            <a:pPr lvl="1">
              <a:buNone/>
            </a:pPr>
            <a:endParaRPr lang="en-US" sz="20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r>
              <a:rPr lang="en-US" sz="2800" dirty="0" smtClean="0"/>
              <a:t>The optimal jamming signal is another valid signal</a:t>
            </a:r>
          </a:p>
        </p:txBody>
      </p:sp>
      <p:sp>
        <p:nvSpPr>
          <p:cNvPr id="55299" name="Content Placeholder 4"/>
          <p:cNvSpPr>
            <a:spLocks noGrp="1"/>
          </p:cNvSpPr>
          <p:nvPr>
            <p:ph idx="1"/>
          </p:nvPr>
        </p:nvSpPr>
        <p:spPr/>
        <p:txBody>
          <a:bodyPr/>
          <a:lstStyle/>
          <a:p>
            <a:r>
              <a:rPr lang="en-US" sz="2400" dirty="0" smtClean="0"/>
              <a:t>With no key, jammer can transmit valid signals. </a:t>
            </a:r>
          </a:p>
          <a:p>
            <a:r>
              <a:rPr lang="en-US" sz="2400" dirty="0" smtClean="0"/>
              <a:t>We must assume they can align with legitimate signal.</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Bookend marks permit compensation</a:t>
            </a:r>
            <a:br>
              <a:rPr lang="en-US" sz="3200" dirty="0" smtClean="0"/>
            </a:br>
            <a:r>
              <a:rPr lang="en-US" sz="3200" dirty="0" smtClean="0"/>
              <a:t>for significant oscillator mismatch</a:t>
            </a:r>
            <a:endParaRPr lang="en-US" sz="3200" dirty="0"/>
          </a:p>
        </p:txBody>
      </p:sp>
      <p:pic>
        <p:nvPicPr>
          <p:cNvPr id="4" name="Picture 5" descr="D:\DELL610\ACIS\Presentations\timegain.PNG"/>
          <p:cNvPicPr>
            <a:picLocks noChangeAspect="1" noChangeArrowheads="1"/>
          </p:cNvPicPr>
          <p:nvPr/>
        </p:nvPicPr>
        <p:blipFill>
          <a:blip r:embed="rId2"/>
          <a:srcRect/>
          <a:stretch>
            <a:fillRect/>
          </a:stretch>
        </p:blipFill>
        <p:spPr bwMode="auto">
          <a:xfrm>
            <a:off x="381000" y="2819400"/>
            <a:ext cx="8420100" cy="2695575"/>
          </a:xfrm>
          <a:prstGeom prst="rect">
            <a:avLst/>
          </a:prstGeo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a:spLocks noGrp="1"/>
          </p:cNvSpPr>
          <p:nvPr>
            <p:ph type="title"/>
          </p:nvPr>
        </p:nvSpPr>
        <p:spPr>
          <a:xfrm>
            <a:off x="1295400" y="188913"/>
            <a:ext cx="7391400" cy="1182687"/>
          </a:xfrm>
        </p:spPr>
        <p:txBody>
          <a:bodyPr>
            <a:noAutofit/>
          </a:bodyPr>
          <a:lstStyle/>
          <a:p>
            <a:pPr algn="ctr">
              <a:defRPr/>
            </a:pPr>
            <a:r>
              <a:rPr lang="en-US" sz="3200" dirty="0" smtClean="0">
                <a:ea typeface="ＭＳ Ｐゴシック" charset="-128"/>
              </a:rPr>
              <a:t>Running statistic threshold </a:t>
            </a:r>
            <a:br>
              <a:rPr lang="en-US" sz="3200" dirty="0" smtClean="0">
                <a:ea typeface="ＭＳ Ｐゴシック" charset="-128"/>
              </a:rPr>
            </a:br>
            <a:r>
              <a:rPr lang="en-US" sz="3200" dirty="0" smtClean="0">
                <a:ea typeface="ＭＳ Ｐゴシック" charset="-128"/>
              </a:rPr>
              <a:t>can set the best threshold for EACH packet.</a:t>
            </a:r>
          </a:p>
        </p:txBody>
      </p:sp>
      <p:sp>
        <p:nvSpPr>
          <p:cNvPr id="23" name="TextBox 22"/>
          <p:cNvSpPr txBox="1"/>
          <p:nvPr/>
        </p:nvSpPr>
        <p:spPr>
          <a:xfrm>
            <a:off x="381000" y="2971800"/>
            <a:ext cx="8229600" cy="369888"/>
          </a:xfrm>
          <a:prstGeom prst="rect">
            <a:avLst/>
          </a:prstGeom>
          <a:solidFill>
            <a:schemeClr val="bg1">
              <a:lumMod val="85000"/>
            </a:schemeClr>
          </a:solidFill>
          <a:ln>
            <a:solidFill>
              <a:schemeClr val="tx1"/>
            </a:solidFill>
          </a:ln>
        </p:spPr>
        <p:txBody>
          <a:bodyPr>
            <a:spAutoFit/>
          </a:bodyPr>
          <a:lstStyle/>
          <a:p>
            <a:pPr algn="ctr">
              <a:defRPr/>
            </a:pPr>
            <a:r>
              <a:rPr lang="en-US" dirty="0">
                <a:latin typeface="Arial" charset="0"/>
                <a:ea typeface="+mn-ea"/>
              </a:rPr>
              <a:t>Buffer</a:t>
            </a:r>
          </a:p>
        </p:txBody>
      </p:sp>
      <p:sp>
        <p:nvSpPr>
          <p:cNvPr id="25" name="Right Brace 24"/>
          <p:cNvSpPr>
            <a:spLocks/>
          </p:cNvSpPr>
          <p:nvPr/>
        </p:nvSpPr>
        <p:spPr bwMode="auto">
          <a:xfrm rot="5400000">
            <a:off x="6215856" y="2129632"/>
            <a:ext cx="530225" cy="3125788"/>
          </a:xfrm>
          <a:prstGeom prst="rightBrace">
            <a:avLst>
              <a:gd name="adj1" fmla="val 8324"/>
              <a:gd name="adj2" fmla="val 50000"/>
            </a:avLst>
          </a:prstGeom>
          <a:noFill/>
          <a:ln w="25400">
            <a:solidFill>
              <a:schemeClr val="tx1"/>
            </a:solidFill>
            <a:round/>
            <a:headEnd/>
            <a:tailEnd/>
          </a:ln>
          <a:effectLst>
            <a:outerShdw dist="20000" dir="5400000" rotWithShape="0">
              <a:srgbClr val="808080">
                <a:alpha val="37999"/>
              </a:srgbClr>
            </a:outerShdw>
          </a:effectLst>
        </p:spPr>
        <p:txBody>
          <a:bodyPr anchor="ctr"/>
          <a:lstStyle/>
          <a:p>
            <a:pPr algn="ctr"/>
            <a:endParaRPr lang="en-US"/>
          </a:p>
        </p:txBody>
      </p:sp>
      <p:sp>
        <p:nvSpPr>
          <p:cNvPr id="94213" name="TextBox 27"/>
          <p:cNvSpPr txBox="1">
            <a:spLocks noChangeArrowheads="1"/>
          </p:cNvSpPr>
          <p:nvPr/>
        </p:nvSpPr>
        <p:spPr bwMode="auto">
          <a:xfrm>
            <a:off x="6107113" y="3957638"/>
            <a:ext cx="800100" cy="369887"/>
          </a:xfrm>
          <a:prstGeom prst="rect">
            <a:avLst/>
          </a:prstGeom>
          <a:noFill/>
          <a:ln w="9525">
            <a:noFill/>
            <a:miter lim="800000"/>
            <a:headEnd/>
            <a:tailEnd/>
          </a:ln>
        </p:spPr>
        <p:txBody>
          <a:bodyPr wrap="none">
            <a:spAutoFit/>
          </a:bodyPr>
          <a:lstStyle/>
          <a:p>
            <a:r>
              <a:rPr lang="en-US"/>
              <a:t>Packet</a:t>
            </a:r>
          </a:p>
        </p:txBody>
      </p:sp>
      <p:pic>
        <p:nvPicPr>
          <p:cNvPr id="94214" name="Picture 28" descr="sparse chips - noisy.pdf"/>
          <p:cNvPicPr>
            <a:picLocks noChangeAspect="1"/>
          </p:cNvPicPr>
          <p:nvPr/>
        </p:nvPicPr>
        <p:blipFill>
          <a:blip r:embed="rId2"/>
          <a:srcRect/>
          <a:stretch>
            <a:fillRect/>
          </a:stretch>
        </p:blipFill>
        <p:spPr bwMode="auto">
          <a:xfrm>
            <a:off x="381000" y="1905000"/>
            <a:ext cx="8229600" cy="962025"/>
          </a:xfrm>
          <a:prstGeom prst="rect">
            <a:avLst/>
          </a:prstGeom>
          <a:solidFill>
            <a:schemeClr val="tx1"/>
          </a:solidFill>
          <a:ln w="9525">
            <a:noFill/>
            <a:miter lim="800000"/>
            <a:headEnd/>
            <a:tailEnd/>
          </a:ln>
        </p:spPr>
      </p:pic>
      <p:sp>
        <p:nvSpPr>
          <p:cNvPr id="94215" name="TextBox 40"/>
          <p:cNvSpPr txBox="1">
            <a:spLocks noChangeArrowheads="1"/>
          </p:cNvSpPr>
          <p:nvPr/>
        </p:nvSpPr>
        <p:spPr bwMode="auto">
          <a:xfrm>
            <a:off x="4635500" y="4721225"/>
            <a:ext cx="4135438" cy="554038"/>
          </a:xfrm>
          <a:prstGeom prst="rect">
            <a:avLst/>
          </a:prstGeom>
          <a:noFill/>
          <a:ln w="9525">
            <a:noFill/>
            <a:miter lim="800000"/>
            <a:headEnd/>
            <a:tailEnd/>
          </a:ln>
        </p:spPr>
        <p:txBody>
          <a:bodyPr wrap="none">
            <a:spAutoFit/>
          </a:bodyPr>
          <a:lstStyle/>
          <a:p>
            <a:r>
              <a:rPr lang="en-US" sz="3000"/>
              <a:t>Log(n) time per packet!</a:t>
            </a:r>
          </a:p>
        </p:txBody>
      </p:sp>
      <p:cxnSp>
        <p:nvCxnSpPr>
          <p:cNvPr id="16" name="Straight Connector 15"/>
          <p:cNvCxnSpPr/>
          <p:nvPr/>
        </p:nvCxnSpPr>
        <p:spPr>
          <a:xfrm rot="10800000" flipH="1">
            <a:off x="381000" y="2159000"/>
            <a:ext cx="8229600" cy="1588"/>
          </a:xfrm>
          <a:prstGeom prst="line">
            <a:avLst/>
          </a:prstGeom>
          <a:ln w="50800">
            <a:solidFill>
              <a:srgbClr val="87AAAE"/>
            </a:solidFill>
            <a:prstDash val="sysDash"/>
          </a:ln>
          <a:effectLst/>
        </p:spPr>
        <p:style>
          <a:lnRef idx="2">
            <a:schemeClr val="accent1"/>
          </a:lnRef>
          <a:fillRef idx="0">
            <a:schemeClr val="accent1"/>
          </a:fillRef>
          <a:effectRef idx="1">
            <a:schemeClr val="accent1"/>
          </a:effectRef>
          <a:fontRef idx="minor">
            <a:schemeClr val="tx1"/>
          </a:fontRef>
        </p:style>
      </p:cxnSp>
      <p:pic>
        <p:nvPicPr>
          <p:cNvPr id="249857" name="Picture 1" descr="D:\UCCS\PhD\DISSERTATION\running_threshold.png"/>
          <p:cNvPicPr>
            <a:picLocks noChangeAspect="1" noChangeArrowheads="1"/>
          </p:cNvPicPr>
          <p:nvPr/>
        </p:nvPicPr>
        <p:blipFill>
          <a:blip r:embed="rId3"/>
          <a:srcRect/>
          <a:stretch>
            <a:fillRect/>
          </a:stretch>
        </p:blipFill>
        <p:spPr bwMode="auto">
          <a:xfrm>
            <a:off x="381000" y="3429000"/>
            <a:ext cx="4243388" cy="3050381"/>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4"/>
          <p:cNvSpPr>
            <a:spLocks noGrp="1" noChangeArrowheads="1"/>
          </p:cNvSpPr>
          <p:nvPr>
            <p:ph type="title"/>
          </p:nvPr>
        </p:nvSpPr>
        <p:spPr>
          <a:xfrm>
            <a:off x="1371600" y="0"/>
            <a:ext cx="7772400" cy="1371600"/>
          </a:xfrm>
        </p:spPr>
        <p:txBody>
          <a:bodyPr/>
          <a:lstStyle/>
          <a:p>
            <a:pPr algn="ctr" eaLnBrk="1" hangingPunct="1"/>
            <a:r>
              <a:rPr lang="en-US" sz="2800" dirty="0" smtClean="0"/>
              <a:t>The Glowworm hash is structurally simple</a:t>
            </a:r>
            <a:br>
              <a:rPr lang="en-US" sz="2800" dirty="0" smtClean="0"/>
            </a:br>
            <a:r>
              <a:rPr lang="en-US" sz="2800" dirty="0" smtClean="0"/>
              <a:t>and  efficient in both hardware and software </a:t>
            </a:r>
          </a:p>
        </p:txBody>
      </p:sp>
      <p:sp>
        <p:nvSpPr>
          <p:cNvPr id="95234" name="Slide Number Placeholder 3"/>
          <p:cNvSpPr>
            <a:spLocks noGrp="1"/>
          </p:cNvSpPr>
          <p:nvPr>
            <p:ph type="sldNum" sz="quarter" idx="12"/>
          </p:nvPr>
        </p:nvSpPr>
        <p:spPr bwMode="auto">
          <a:xfrm>
            <a:off x="8142288" y="6537325"/>
            <a:ext cx="1001712" cy="320675"/>
          </a:xfrm>
          <a:prstGeom prst="rect">
            <a:avLst/>
          </a:prstGeom>
          <a:noFill/>
          <a:ln>
            <a:miter lim="800000"/>
            <a:headEnd/>
            <a:tailEnd/>
          </a:ln>
        </p:spPr>
        <p:txBody>
          <a:bodyPr/>
          <a:lstStyle/>
          <a:p>
            <a:fld id="{9182C9BF-E741-4F46-93EA-619B872DB0FF}" type="slidenum">
              <a:rPr lang="en-US"/>
              <a:pPr/>
              <a:t>122</a:t>
            </a:fld>
            <a:endParaRPr lang="en-US"/>
          </a:p>
        </p:txBody>
      </p:sp>
      <p:pic>
        <p:nvPicPr>
          <p:cNvPr id="248833" name="Picture 1" descr="D:\UCCS\PhD\DISSERTATION\glowworm.png"/>
          <p:cNvPicPr>
            <a:picLocks noChangeAspect="1" noChangeArrowheads="1"/>
          </p:cNvPicPr>
          <p:nvPr/>
        </p:nvPicPr>
        <p:blipFill>
          <a:blip r:embed="rId2"/>
          <a:srcRect/>
          <a:stretch>
            <a:fillRect/>
          </a:stretch>
        </p:blipFill>
        <p:spPr bwMode="auto">
          <a:xfrm>
            <a:off x="1295400" y="2057400"/>
            <a:ext cx="6584950" cy="4015873"/>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2788" y="2613025"/>
            <a:ext cx="7772400" cy="1362075"/>
          </a:xfrm>
        </p:spPr>
        <p:txBody>
          <a:bodyPr/>
          <a:lstStyle/>
          <a:p>
            <a:pPr algn="ctr">
              <a:defRPr/>
            </a:pPr>
            <a:r>
              <a:rPr lang="en-US" dirty="0" smtClean="0">
                <a:ea typeface="ＭＳ Ｐゴシック" charset="-128"/>
              </a:rPr>
              <a:t>CONCURRENT CODES</a:t>
            </a:r>
            <a:br>
              <a:rPr lang="en-US" dirty="0" smtClean="0">
                <a:ea typeface="ＭＳ Ｐゴシック" charset="-128"/>
              </a:rPr>
            </a:br>
            <a:r>
              <a:rPr lang="en-US" cap="none" dirty="0" smtClean="0"/>
              <a:t>This and That</a:t>
            </a:r>
            <a:endParaRPr lang="en-US" cap="none" dirty="0">
              <a:latin typeface="+mn-lt"/>
              <a:ea typeface="ＭＳ Ｐゴシック" charset="-128"/>
            </a:endParaRPr>
          </a:p>
        </p:txBody>
      </p:sp>
      <p:sp>
        <p:nvSpPr>
          <p:cNvPr id="3" name="Down Arrow 2">
            <a:hlinkClick r:id="rId2"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2" descr="D:\UCCS\PhD\DISSERTATION\superimposed_codec.png"/>
          <p:cNvPicPr>
            <a:picLocks noChangeAspect="1" noChangeArrowheads="1"/>
          </p:cNvPicPr>
          <p:nvPr/>
        </p:nvPicPr>
        <p:blipFill>
          <a:blip r:embed="rId2"/>
          <a:srcRect/>
          <a:stretch>
            <a:fillRect/>
          </a:stretch>
        </p:blipFill>
        <p:spPr bwMode="auto">
          <a:xfrm>
            <a:off x="1905000" y="2133600"/>
            <a:ext cx="5286375" cy="4391025"/>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7" descr="D:\UCCS\PhD\DISSERTATION\marks_per_message.png"/>
          <p:cNvPicPr>
            <a:picLocks noChangeAspect="1" noChangeArrowheads="1"/>
          </p:cNvPicPr>
          <p:nvPr/>
        </p:nvPicPr>
        <p:blipFill>
          <a:blip r:embed="rId2"/>
          <a:srcRect/>
          <a:stretch>
            <a:fillRect/>
          </a:stretch>
        </p:blipFill>
        <p:spPr bwMode="auto">
          <a:xfrm>
            <a:off x="1219200" y="1981200"/>
            <a:ext cx="6781800" cy="4314825"/>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6" descr="D:\DELL610\ACIS\PAPERS\images\padded_message.png"/>
          <p:cNvPicPr>
            <a:picLocks noChangeAspect="1" noChangeArrowheads="1"/>
          </p:cNvPicPr>
          <p:nvPr/>
        </p:nvPicPr>
        <p:blipFill>
          <a:blip r:embed="rId2"/>
          <a:srcRect/>
          <a:stretch>
            <a:fillRect/>
          </a:stretch>
        </p:blipFill>
        <p:spPr bwMode="auto">
          <a:xfrm>
            <a:off x="1752600" y="2743200"/>
            <a:ext cx="6353175" cy="2886075"/>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1"/>
          <p:cNvGrpSpPr>
            <a:grpSpLocks/>
          </p:cNvGrpSpPr>
          <p:nvPr/>
        </p:nvGrpSpPr>
        <p:grpSpPr bwMode="auto">
          <a:xfrm>
            <a:off x="3344863" y="2363788"/>
            <a:ext cx="241300" cy="298450"/>
            <a:chOff x="4523029" y="4161971"/>
            <a:chExt cx="241362" cy="298827"/>
          </a:xfrm>
        </p:grpSpPr>
        <p:sp>
          <p:nvSpPr>
            <p:cNvPr id="97426" name="TextBox 532"/>
            <p:cNvSpPr txBox="1">
              <a:spLocks noChangeArrowheads="1"/>
            </p:cNvSpPr>
            <p:nvPr/>
          </p:nvSpPr>
          <p:spPr bwMode="auto">
            <a:xfrm>
              <a:off x="4523029" y="4276132"/>
              <a:ext cx="163025"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97427" name="TextBox 533"/>
            <p:cNvSpPr txBox="1">
              <a:spLocks noChangeArrowheads="1"/>
            </p:cNvSpPr>
            <p:nvPr/>
          </p:nvSpPr>
          <p:spPr bwMode="auto">
            <a:xfrm>
              <a:off x="4613029" y="4216142"/>
              <a:ext cx="92943"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535" name="Oval 534"/>
            <p:cNvSpPr>
              <a:spLocks noChangeArrowheads="1"/>
            </p:cNvSpPr>
            <p:nvPr/>
          </p:nvSpPr>
          <p:spPr bwMode="auto">
            <a:xfrm>
              <a:off x="4572254" y="4270057"/>
              <a:ext cx="119094" cy="119212"/>
            </a:xfrm>
            <a:prstGeom prst="ellipse">
              <a:avLst/>
            </a:prstGeom>
            <a:noFill/>
            <a:ln w="6350">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endParaRPr>
            </a:p>
          </p:txBody>
        </p:sp>
        <p:sp>
          <p:nvSpPr>
            <p:cNvPr id="97429" name="TextBox 535"/>
            <p:cNvSpPr txBox="1">
              <a:spLocks noChangeArrowheads="1"/>
            </p:cNvSpPr>
            <p:nvPr/>
          </p:nvSpPr>
          <p:spPr bwMode="auto">
            <a:xfrm>
              <a:off x="4601366" y="4161971"/>
              <a:ext cx="163025" cy="123111"/>
            </a:xfrm>
            <a:prstGeom prst="rect">
              <a:avLst/>
            </a:prstGeom>
            <a:noFill/>
            <a:ln w="9525">
              <a:noFill/>
              <a:miter lim="800000"/>
              <a:headEnd/>
              <a:tailEnd/>
            </a:ln>
          </p:spPr>
          <p:txBody>
            <a:bodyPr lIns="0" tIns="0" rIns="0" bIns="0">
              <a:spAutoFit/>
            </a:bodyPr>
            <a:lstStyle/>
            <a:p>
              <a:r>
                <a:rPr lang="en-US" sz="800"/>
                <a:t>+</a:t>
              </a:r>
              <a:endParaRPr lang="en-US" sz="800" baseline="-25000"/>
            </a:p>
          </p:txBody>
        </p:sp>
      </p:grpSp>
      <p:grpSp>
        <p:nvGrpSpPr>
          <p:cNvPr id="3" name="Group 526"/>
          <p:cNvGrpSpPr>
            <a:grpSpLocks/>
          </p:cNvGrpSpPr>
          <p:nvPr/>
        </p:nvGrpSpPr>
        <p:grpSpPr bwMode="auto">
          <a:xfrm>
            <a:off x="4572000" y="2366963"/>
            <a:ext cx="241300" cy="298450"/>
            <a:chOff x="4523029" y="4161971"/>
            <a:chExt cx="241362" cy="298827"/>
          </a:xfrm>
        </p:grpSpPr>
        <p:sp>
          <p:nvSpPr>
            <p:cNvPr id="97422" name="TextBox 527"/>
            <p:cNvSpPr txBox="1">
              <a:spLocks noChangeArrowheads="1"/>
            </p:cNvSpPr>
            <p:nvPr/>
          </p:nvSpPr>
          <p:spPr bwMode="auto">
            <a:xfrm>
              <a:off x="4523029" y="4276132"/>
              <a:ext cx="163025"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97423" name="TextBox 528"/>
            <p:cNvSpPr txBox="1">
              <a:spLocks noChangeArrowheads="1"/>
            </p:cNvSpPr>
            <p:nvPr/>
          </p:nvSpPr>
          <p:spPr bwMode="auto">
            <a:xfrm>
              <a:off x="4613029" y="4216142"/>
              <a:ext cx="92943"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530" name="Oval 529"/>
            <p:cNvSpPr>
              <a:spLocks noChangeArrowheads="1"/>
            </p:cNvSpPr>
            <p:nvPr/>
          </p:nvSpPr>
          <p:spPr bwMode="auto">
            <a:xfrm>
              <a:off x="4572255" y="4270057"/>
              <a:ext cx="119093" cy="119212"/>
            </a:xfrm>
            <a:prstGeom prst="ellipse">
              <a:avLst/>
            </a:prstGeom>
            <a:noFill/>
            <a:ln w="6350">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endParaRPr>
            </a:p>
          </p:txBody>
        </p:sp>
        <p:sp>
          <p:nvSpPr>
            <p:cNvPr id="97425" name="TextBox 530"/>
            <p:cNvSpPr txBox="1">
              <a:spLocks noChangeArrowheads="1"/>
            </p:cNvSpPr>
            <p:nvPr/>
          </p:nvSpPr>
          <p:spPr bwMode="auto">
            <a:xfrm>
              <a:off x="4601366" y="4161971"/>
              <a:ext cx="163025" cy="123111"/>
            </a:xfrm>
            <a:prstGeom prst="rect">
              <a:avLst/>
            </a:prstGeom>
            <a:noFill/>
            <a:ln w="9525">
              <a:noFill/>
              <a:miter lim="800000"/>
              <a:headEnd/>
              <a:tailEnd/>
            </a:ln>
          </p:spPr>
          <p:txBody>
            <a:bodyPr lIns="0" tIns="0" rIns="0" bIns="0">
              <a:spAutoFit/>
            </a:bodyPr>
            <a:lstStyle/>
            <a:p>
              <a:r>
                <a:rPr lang="en-US" sz="800"/>
                <a:t>+</a:t>
              </a:r>
              <a:endParaRPr lang="en-US" sz="800" baseline="-25000"/>
            </a:p>
          </p:txBody>
        </p:sp>
      </p:grpSp>
      <p:grpSp>
        <p:nvGrpSpPr>
          <p:cNvPr id="4" name="Group 521"/>
          <p:cNvGrpSpPr>
            <a:grpSpLocks/>
          </p:cNvGrpSpPr>
          <p:nvPr/>
        </p:nvGrpSpPr>
        <p:grpSpPr bwMode="auto">
          <a:xfrm>
            <a:off x="5795963" y="2366963"/>
            <a:ext cx="241300" cy="298450"/>
            <a:chOff x="4523029" y="4161971"/>
            <a:chExt cx="241362" cy="298827"/>
          </a:xfrm>
        </p:grpSpPr>
        <p:sp>
          <p:nvSpPr>
            <p:cNvPr id="97418" name="TextBox 522"/>
            <p:cNvSpPr txBox="1">
              <a:spLocks noChangeArrowheads="1"/>
            </p:cNvSpPr>
            <p:nvPr/>
          </p:nvSpPr>
          <p:spPr bwMode="auto">
            <a:xfrm>
              <a:off x="4523029" y="4276132"/>
              <a:ext cx="163025"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97419" name="TextBox 523"/>
            <p:cNvSpPr txBox="1">
              <a:spLocks noChangeArrowheads="1"/>
            </p:cNvSpPr>
            <p:nvPr/>
          </p:nvSpPr>
          <p:spPr bwMode="auto">
            <a:xfrm>
              <a:off x="4613029" y="4216142"/>
              <a:ext cx="92943"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525" name="Oval 524"/>
            <p:cNvSpPr>
              <a:spLocks noChangeArrowheads="1"/>
            </p:cNvSpPr>
            <p:nvPr/>
          </p:nvSpPr>
          <p:spPr bwMode="auto">
            <a:xfrm>
              <a:off x="4572254" y="4270057"/>
              <a:ext cx="119094" cy="119212"/>
            </a:xfrm>
            <a:prstGeom prst="ellipse">
              <a:avLst/>
            </a:prstGeom>
            <a:noFill/>
            <a:ln w="6350">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endParaRPr>
            </a:p>
          </p:txBody>
        </p:sp>
        <p:sp>
          <p:nvSpPr>
            <p:cNvPr id="97421" name="TextBox 525"/>
            <p:cNvSpPr txBox="1">
              <a:spLocks noChangeArrowheads="1"/>
            </p:cNvSpPr>
            <p:nvPr/>
          </p:nvSpPr>
          <p:spPr bwMode="auto">
            <a:xfrm>
              <a:off x="4601366" y="4161971"/>
              <a:ext cx="163025" cy="123111"/>
            </a:xfrm>
            <a:prstGeom prst="rect">
              <a:avLst/>
            </a:prstGeom>
            <a:noFill/>
            <a:ln w="9525">
              <a:noFill/>
              <a:miter lim="800000"/>
              <a:headEnd/>
              <a:tailEnd/>
            </a:ln>
          </p:spPr>
          <p:txBody>
            <a:bodyPr lIns="0" tIns="0" rIns="0" bIns="0">
              <a:spAutoFit/>
            </a:bodyPr>
            <a:lstStyle/>
            <a:p>
              <a:r>
                <a:rPr lang="en-US" sz="800"/>
                <a:t>+</a:t>
              </a:r>
              <a:endParaRPr lang="en-US" sz="800" baseline="-25000"/>
            </a:p>
          </p:txBody>
        </p:sp>
      </p:grpSp>
      <p:grpSp>
        <p:nvGrpSpPr>
          <p:cNvPr id="5" name="Group 499"/>
          <p:cNvGrpSpPr>
            <a:grpSpLocks/>
          </p:cNvGrpSpPr>
          <p:nvPr/>
        </p:nvGrpSpPr>
        <p:grpSpPr bwMode="auto">
          <a:xfrm>
            <a:off x="5805488" y="4894263"/>
            <a:ext cx="241300" cy="298450"/>
            <a:chOff x="4523029" y="4161971"/>
            <a:chExt cx="241362" cy="298827"/>
          </a:xfrm>
        </p:grpSpPr>
        <p:sp>
          <p:nvSpPr>
            <p:cNvPr id="97414" name="TextBox 500"/>
            <p:cNvSpPr txBox="1">
              <a:spLocks noChangeArrowheads="1"/>
            </p:cNvSpPr>
            <p:nvPr/>
          </p:nvSpPr>
          <p:spPr bwMode="auto">
            <a:xfrm>
              <a:off x="4523029" y="4276132"/>
              <a:ext cx="163025"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97415" name="TextBox 501"/>
            <p:cNvSpPr txBox="1">
              <a:spLocks noChangeArrowheads="1"/>
            </p:cNvSpPr>
            <p:nvPr/>
          </p:nvSpPr>
          <p:spPr bwMode="auto">
            <a:xfrm>
              <a:off x="4613029" y="4216142"/>
              <a:ext cx="92943"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503" name="Oval 502"/>
            <p:cNvSpPr>
              <a:spLocks noChangeArrowheads="1"/>
            </p:cNvSpPr>
            <p:nvPr/>
          </p:nvSpPr>
          <p:spPr bwMode="auto">
            <a:xfrm>
              <a:off x="4572254" y="4270057"/>
              <a:ext cx="119094" cy="119212"/>
            </a:xfrm>
            <a:prstGeom prst="ellipse">
              <a:avLst/>
            </a:prstGeom>
            <a:noFill/>
            <a:ln w="6350">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endParaRPr>
            </a:p>
          </p:txBody>
        </p:sp>
        <p:sp>
          <p:nvSpPr>
            <p:cNvPr id="97417" name="TextBox 503"/>
            <p:cNvSpPr txBox="1">
              <a:spLocks noChangeArrowheads="1"/>
            </p:cNvSpPr>
            <p:nvPr/>
          </p:nvSpPr>
          <p:spPr bwMode="auto">
            <a:xfrm>
              <a:off x="4601366" y="4161971"/>
              <a:ext cx="163025" cy="123111"/>
            </a:xfrm>
            <a:prstGeom prst="rect">
              <a:avLst/>
            </a:prstGeom>
            <a:noFill/>
            <a:ln w="9525">
              <a:noFill/>
              <a:miter lim="800000"/>
              <a:headEnd/>
              <a:tailEnd/>
            </a:ln>
          </p:spPr>
          <p:txBody>
            <a:bodyPr lIns="0" tIns="0" rIns="0" bIns="0">
              <a:spAutoFit/>
            </a:bodyPr>
            <a:lstStyle/>
            <a:p>
              <a:r>
                <a:rPr lang="en-US" sz="800"/>
                <a:t>+</a:t>
              </a:r>
              <a:endParaRPr lang="en-US" sz="800" baseline="-25000"/>
            </a:p>
          </p:txBody>
        </p:sp>
      </p:grpSp>
      <p:sp>
        <p:nvSpPr>
          <p:cNvPr id="97286" name="TextBox 161"/>
          <p:cNvSpPr txBox="1">
            <a:spLocks noChangeArrowheads="1"/>
          </p:cNvSpPr>
          <p:nvPr/>
        </p:nvSpPr>
        <p:spPr bwMode="auto">
          <a:xfrm>
            <a:off x="1465263" y="1976438"/>
            <a:ext cx="354012" cy="368300"/>
          </a:xfrm>
          <a:prstGeom prst="rect">
            <a:avLst/>
          </a:prstGeom>
          <a:noFill/>
          <a:ln w="6350">
            <a:noFill/>
            <a:miter lim="800000"/>
            <a:headEnd/>
            <a:tailEnd/>
          </a:ln>
        </p:spPr>
        <p:txBody>
          <a:bodyPr tIns="0" bIns="91440">
            <a:spAutoFit/>
          </a:bodyPr>
          <a:lstStyle/>
          <a:p>
            <a:r>
              <a:rPr lang="en-US"/>
              <a:t>X</a:t>
            </a:r>
            <a:endParaRPr lang="en-US" baseline="-25000"/>
          </a:p>
        </p:txBody>
      </p:sp>
      <p:sp>
        <p:nvSpPr>
          <p:cNvPr id="184" name="Summing Junction 183"/>
          <p:cNvSpPr>
            <a:spLocks noChangeAspect="1"/>
          </p:cNvSpPr>
          <p:nvPr/>
        </p:nvSpPr>
        <p:spPr>
          <a:xfrm>
            <a:off x="2989263" y="2471738"/>
            <a:ext cx="114300" cy="114300"/>
          </a:xfrm>
          <a:prstGeom prst="flowChartSummingJunction">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187" name="Rectangle 186"/>
          <p:cNvSpPr/>
          <p:nvPr/>
        </p:nvSpPr>
        <p:spPr>
          <a:xfrm>
            <a:off x="2482850" y="1946275"/>
            <a:ext cx="366713" cy="366713"/>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lstStyle/>
          <a:p>
            <a:pPr algn="dist"/>
            <a:r>
              <a:rPr lang="en-US" sz="300">
                <a:solidFill>
                  <a:schemeClr val="tx1"/>
                </a:solidFill>
                <a:ea typeface="MS PGothic" pitchFamily="34" charset="-128"/>
              </a:rPr>
              <a:t/>
            </a:r>
            <a:br>
              <a:rPr lang="en-US" sz="300">
                <a:solidFill>
                  <a:schemeClr val="tx1"/>
                </a:solidFill>
                <a:ea typeface="MS PGothic" pitchFamily="34" charset="-128"/>
              </a:rPr>
            </a:br>
            <a:r>
              <a:rPr lang="en-US" sz="1200">
                <a:solidFill>
                  <a:schemeClr val="tx1"/>
                </a:solidFill>
                <a:ea typeface="MS PGothic" pitchFamily="34" charset="-128"/>
              </a:rPr>
              <a:t>D</a:t>
            </a:r>
            <a:r>
              <a:rPr lang="en-US" sz="1200" baseline="-25000">
                <a:solidFill>
                  <a:schemeClr val="tx1"/>
                </a:solidFill>
                <a:ea typeface="MS PGothic" pitchFamily="34" charset="-128"/>
              </a:rPr>
              <a:t>1</a:t>
            </a:r>
          </a:p>
        </p:txBody>
      </p:sp>
      <p:cxnSp>
        <p:nvCxnSpPr>
          <p:cNvPr id="192" name="Straight Arrow Connector 191"/>
          <p:cNvCxnSpPr>
            <a:endCxn id="184" idx="2"/>
          </p:cNvCxnSpPr>
          <p:nvPr/>
        </p:nvCxnSpPr>
        <p:spPr>
          <a:xfrm flipV="1">
            <a:off x="2185988" y="2528888"/>
            <a:ext cx="803275"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a:endCxn id="187" idx="1"/>
          </p:cNvCxnSpPr>
          <p:nvPr/>
        </p:nvCxnSpPr>
        <p:spPr>
          <a:xfrm>
            <a:off x="1733550" y="2128838"/>
            <a:ext cx="749300"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rot="16200000" flipV="1">
            <a:off x="1870076" y="2212975"/>
            <a:ext cx="400050" cy="231775"/>
          </a:xfrm>
          <a:prstGeom prst="straightConnector1">
            <a:avLst/>
          </a:prstGeom>
          <a:ln w="6350" cmpd="sng">
            <a:solidFill>
              <a:schemeClr val="tx1"/>
            </a:solidFill>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292" name="TextBox 213"/>
          <p:cNvSpPr txBox="1">
            <a:spLocks noChangeArrowheads="1"/>
          </p:cNvSpPr>
          <p:nvPr/>
        </p:nvSpPr>
        <p:spPr bwMode="auto">
          <a:xfrm>
            <a:off x="2908300" y="2674938"/>
            <a:ext cx="341313" cy="230187"/>
          </a:xfrm>
          <a:prstGeom prst="rect">
            <a:avLst/>
          </a:prstGeom>
          <a:noFill/>
          <a:ln w="6350">
            <a:noFill/>
            <a:miter lim="800000"/>
            <a:headEnd/>
            <a:tailEnd/>
          </a:ln>
        </p:spPr>
        <p:txBody>
          <a:bodyPr>
            <a:spAutoFit/>
          </a:bodyPr>
          <a:lstStyle/>
          <a:p>
            <a:r>
              <a:rPr lang="en-US" sz="900"/>
              <a:t>W</a:t>
            </a:r>
            <a:r>
              <a:rPr lang="en-US" sz="900" baseline="-25000"/>
              <a:t>1</a:t>
            </a:r>
          </a:p>
        </p:txBody>
      </p:sp>
      <p:cxnSp>
        <p:nvCxnSpPr>
          <p:cNvPr id="215" name="Straight Arrow Connector 214"/>
          <p:cNvCxnSpPr>
            <a:endCxn id="184" idx="4"/>
          </p:cNvCxnSpPr>
          <p:nvPr/>
        </p:nvCxnSpPr>
        <p:spPr>
          <a:xfrm rot="5400000" flipH="1" flipV="1">
            <a:off x="2967832" y="2664619"/>
            <a:ext cx="157162"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9" name="Straight Arrow Connector 218"/>
          <p:cNvCxnSpPr/>
          <p:nvPr/>
        </p:nvCxnSpPr>
        <p:spPr>
          <a:xfrm rot="5400000" flipH="1" flipV="1">
            <a:off x="2968625" y="2667000"/>
            <a:ext cx="153988"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220" name="Or 219"/>
          <p:cNvSpPr>
            <a:spLocks noChangeAspect="1"/>
          </p:cNvSpPr>
          <p:nvPr/>
        </p:nvSpPr>
        <p:spPr>
          <a:xfrm>
            <a:off x="3395663" y="2073275"/>
            <a:ext cx="117475" cy="117475"/>
          </a:xfrm>
          <a:prstGeom prst="flowChartOr">
            <a:avLst/>
          </a:prstGeom>
          <a:noFill/>
          <a:ln w="6350" cmpd="sng">
            <a:solidFill>
              <a:schemeClr val="tx1"/>
            </a:solidFill>
            <a:tailEnd type="none"/>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222" name="Summing Junction 221"/>
          <p:cNvSpPr>
            <a:spLocks noChangeAspect="1"/>
          </p:cNvSpPr>
          <p:nvPr/>
        </p:nvSpPr>
        <p:spPr>
          <a:xfrm>
            <a:off x="4214813" y="2473325"/>
            <a:ext cx="114300" cy="114300"/>
          </a:xfrm>
          <a:prstGeom prst="flowChartSummingJunction">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224" name="Rectangle 223"/>
          <p:cNvSpPr/>
          <p:nvPr/>
        </p:nvSpPr>
        <p:spPr>
          <a:xfrm>
            <a:off x="3709988" y="1947863"/>
            <a:ext cx="365125" cy="365125"/>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lstStyle/>
          <a:p>
            <a:pPr algn="dist"/>
            <a:r>
              <a:rPr lang="en-US" sz="300">
                <a:solidFill>
                  <a:schemeClr val="tx1"/>
                </a:solidFill>
                <a:ea typeface="MS PGothic" pitchFamily="34" charset="-128"/>
              </a:rPr>
              <a:t/>
            </a:r>
            <a:br>
              <a:rPr lang="en-US" sz="300">
                <a:solidFill>
                  <a:schemeClr val="tx1"/>
                </a:solidFill>
                <a:ea typeface="MS PGothic" pitchFamily="34" charset="-128"/>
              </a:rPr>
            </a:br>
            <a:r>
              <a:rPr lang="en-US" sz="1200">
                <a:solidFill>
                  <a:schemeClr val="tx1"/>
                </a:solidFill>
                <a:ea typeface="MS PGothic" pitchFamily="34" charset="-128"/>
              </a:rPr>
              <a:t>D</a:t>
            </a:r>
            <a:r>
              <a:rPr lang="en-US" sz="1200" baseline="-25000">
                <a:solidFill>
                  <a:schemeClr val="tx1"/>
                </a:solidFill>
                <a:ea typeface="MS PGothic" pitchFamily="34" charset="-128"/>
              </a:rPr>
              <a:t>2</a:t>
            </a:r>
          </a:p>
        </p:txBody>
      </p:sp>
      <p:cxnSp>
        <p:nvCxnSpPr>
          <p:cNvPr id="225" name="Straight Arrow Connector 224"/>
          <p:cNvCxnSpPr>
            <a:stCxn id="184" idx="6"/>
          </p:cNvCxnSpPr>
          <p:nvPr/>
        </p:nvCxnSpPr>
        <p:spPr>
          <a:xfrm>
            <a:off x="3103563" y="2528888"/>
            <a:ext cx="292100" cy="3175"/>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a:endCxn id="222" idx="2"/>
          </p:cNvCxnSpPr>
          <p:nvPr/>
        </p:nvCxnSpPr>
        <p:spPr>
          <a:xfrm flipV="1">
            <a:off x="3513138" y="2530475"/>
            <a:ext cx="701675"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a:stCxn id="187" idx="3"/>
            <a:endCxn id="220" idx="2"/>
          </p:cNvCxnSpPr>
          <p:nvPr/>
        </p:nvCxnSpPr>
        <p:spPr>
          <a:xfrm>
            <a:off x="2849563" y="2128838"/>
            <a:ext cx="546100" cy="3175"/>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a:stCxn id="220" idx="6"/>
            <a:endCxn id="224" idx="1"/>
          </p:cNvCxnSpPr>
          <p:nvPr/>
        </p:nvCxnSpPr>
        <p:spPr>
          <a:xfrm flipV="1">
            <a:off x="3513138" y="2130425"/>
            <a:ext cx="196850"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rot="16200000" flipV="1">
            <a:off x="3116262" y="2193926"/>
            <a:ext cx="360363" cy="233362"/>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a:stCxn id="220" idx="3"/>
          </p:cNvCxnSpPr>
          <p:nvPr/>
        </p:nvCxnSpPr>
        <p:spPr>
          <a:xfrm rot="5400000">
            <a:off x="3117850" y="2235201"/>
            <a:ext cx="357187" cy="233362"/>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304" name="TextBox 230"/>
          <p:cNvSpPr txBox="1">
            <a:spLocks noChangeArrowheads="1"/>
          </p:cNvSpPr>
          <p:nvPr/>
        </p:nvSpPr>
        <p:spPr bwMode="auto">
          <a:xfrm>
            <a:off x="4133850" y="2676525"/>
            <a:ext cx="341313" cy="230188"/>
          </a:xfrm>
          <a:prstGeom prst="rect">
            <a:avLst/>
          </a:prstGeom>
          <a:noFill/>
          <a:ln w="6350">
            <a:noFill/>
            <a:miter lim="800000"/>
            <a:headEnd/>
            <a:tailEnd/>
          </a:ln>
        </p:spPr>
        <p:txBody>
          <a:bodyPr>
            <a:spAutoFit/>
          </a:bodyPr>
          <a:lstStyle/>
          <a:p>
            <a:r>
              <a:rPr lang="en-US" sz="900"/>
              <a:t>W</a:t>
            </a:r>
            <a:r>
              <a:rPr lang="en-US" sz="900" baseline="-25000"/>
              <a:t>2</a:t>
            </a:r>
          </a:p>
        </p:txBody>
      </p:sp>
      <p:cxnSp>
        <p:nvCxnSpPr>
          <p:cNvPr id="232" name="Straight Arrow Connector 231"/>
          <p:cNvCxnSpPr/>
          <p:nvPr/>
        </p:nvCxnSpPr>
        <p:spPr>
          <a:xfrm rot="5400000" flipH="1" flipV="1">
            <a:off x="4194969" y="2667794"/>
            <a:ext cx="153988"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a:endCxn id="222" idx="4"/>
          </p:cNvCxnSpPr>
          <p:nvPr/>
        </p:nvCxnSpPr>
        <p:spPr>
          <a:xfrm rot="5400000" flipH="1" flipV="1">
            <a:off x="4192588" y="2667000"/>
            <a:ext cx="158750"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239" name="Or 238"/>
          <p:cNvSpPr>
            <a:spLocks noChangeAspect="1"/>
          </p:cNvSpPr>
          <p:nvPr/>
        </p:nvSpPr>
        <p:spPr>
          <a:xfrm>
            <a:off x="4621213" y="2074863"/>
            <a:ext cx="117475" cy="117475"/>
          </a:xfrm>
          <a:prstGeom prst="flowChartOr">
            <a:avLst/>
          </a:prstGeom>
          <a:noFill/>
          <a:ln w="6350" cmpd="sng">
            <a:solidFill>
              <a:schemeClr val="tx1"/>
            </a:solidFill>
            <a:tailEnd type="none"/>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241" name="Summing Junction 240"/>
          <p:cNvSpPr>
            <a:spLocks noChangeAspect="1"/>
          </p:cNvSpPr>
          <p:nvPr/>
        </p:nvSpPr>
        <p:spPr>
          <a:xfrm>
            <a:off x="5441950" y="2474913"/>
            <a:ext cx="114300" cy="114300"/>
          </a:xfrm>
          <a:prstGeom prst="flowChartSummingJunction">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243" name="Rectangle 242"/>
          <p:cNvSpPr/>
          <p:nvPr/>
        </p:nvSpPr>
        <p:spPr>
          <a:xfrm>
            <a:off x="4935538" y="1949450"/>
            <a:ext cx="365125" cy="366713"/>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lstStyle/>
          <a:p>
            <a:pPr algn="dist"/>
            <a:r>
              <a:rPr lang="en-US" sz="300">
                <a:solidFill>
                  <a:schemeClr val="tx1"/>
                </a:solidFill>
                <a:ea typeface="MS PGothic" pitchFamily="34" charset="-128"/>
              </a:rPr>
              <a:t/>
            </a:r>
            <a:br>
              <a:rPr lang="en-US" sz="300">
                <a:solidFill>
                  <a:schemeClr val="tx1"/>
                </a:solidFill>
                <a:ea typeface="MS PGothic" pitchFamily="34" charset="-128"/>
              </a:rPr>
            </a:br>
            <a:r>
              <a:rPr lang="en-US" sz="1200">
                <a:solidFill>
                  <a:schemeClr val="tx1"/>
                </a:solidFill>
                <a:ea typeface="MS PGothic" pitchFamily="34" charset="-128"/>
              </a:rPr>
              <a:t>D</a:t>
            </a:r>
            <a:r>
              <a:rPr lang="en-US" sz="1200" baseline="-25000">
                <a:solidFill>
                  <a:schemeClr val="tx1"/>
                </a:solidFill>
                <a:ea typeface="MS PGothic" pitchFamily="34" charset="-128"/>
              </a:rPr>
              <a:t>3</a:t>
            </a:r>
          </a:p>
        </p:txBody>
      </p:sp>
      <p:cxnSp>
        <p:nvCxnSpPr>
          <p:cNvPr id="244" name="Straight Arrow Connector 243"/>
          <p:cNvCxnSpPr>
            <a:stCxn id="222" idx="6"/>
          </p:cNvCxnSpPr>
          <p:nvPr/>
        </p:nvCxnSpPr>
        <p:spPr>
          <a:xfrm>
            <a:off x="4329113" y="2530475"/>
            <a:ext cx="292100" cy="3175"/>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5" name="Straight Arrow Connector 244"/>
          <p:cNvCxnSpPr>
            <a:endCxn id="241" idx="2"/>
          </p:cNvCxnSpPr>
          <p:nvPr/>
        </p:nvCxnSpPr>
        <p:spPr>
          <a:xfrm flipV="1">
            <a:off x="4738688" y="2532063"/>
            <a:ext cx="703262"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a:stCxn id="224" idx="3"/>
            <a:endCxn id="239" idx="2"/>
          </p:cNvCxnSpPr>
          <p:nvPr/>
        </p:nvCxnSpPr>
        <p:spPr>
          <a:xfrm>
            <a:off x="4075113" y="2130425"/>
            <a:ext cx="546100" cy="3175"/>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7" name="Straight Arrow Connector 246"/>
          <p:cNvCxnSpPr>
            <a:stCxn id="239" idx="6"/>
            <a:endCxn id="243" idx="1"/>
          </p:cNvCxnSpPr>
          <p:nvPr/>
        </p:nvCxnSpPr>
        <p:spPr>
          <a:xfrm flipV="1">
            <a:off x="4738688" y="2132013"/>
            <a:ext cx="196850"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p:nvPr/>
        </p:nvCxnSpPr>
        <p:spPr>
          <a:xfrm rot="16200000" flipV="1">
            <a:off x="4342607" y="2196306"/>
            <a:ext cx="360362"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249" name="Straight Arrow Connector 248"/>
          <p:cNvCxnSpPr>
            <a:stCxn id="239" idx="3"/>
          </p:cNvCxnSpPr>
          <p:nvPr/>
        </p:nvCxnSpPr>
        <p:spPr>
          <a:xfrm rot="5400000">
            <a:off x="4344194" y="2237581"/>
            <a:ext cx="357188"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316" name="TextBox 249"/>
          <p:cNvSpPr txBox="1">
            <a:spLocks noChangeArrowheads="1"/>
          </p:cNvSpPr>
          <p:nvPr/>
        </p:nvSpPr>
        <p:spPr bwMode="auto">
          <a:xfrm>
            <a:off x="5359400" y="2678113"/>
            <a:ext cx="341313" cy="230187"/>
          </a:xfrm>
          <a:prstGeom prst="rect">
            <a:avLst/>
          </a:prstGeom>
          <a:noFill/>
          <a:ln w="6350">
            <a:noFill/>
            <a:miter lim="800000"/>
            <a:headEnd/>
            <a:tailEnd/>
          </a:ln>
        </p:spPr>
        <p:txBody>
          <a:bodyPr>
            <a:spAutoFit/>
          </a:bodyPr>
          <a:lstStyle/>
          <a:p>
            <a:r>
              <a:rPr lang="en-US" sz="900"/>
              <a:t>W</a:t>
            </a:r>
            <a:r>
              <a:rPr lang="en-US" sz="900" baseline="-25000"/>
              <a:t>3</a:t>
            </a:r>
          </a:p>
        </p:txBody>
      </p:sp>
      <p:cxnSp>
        <p:nvCxnSpPr>
          <p:cNvPr id="251" name="Straight Arrow Connector 250"/>
          <p:cNvCxnSpPr>
            <a:endCxn id="241" idx="4"/>
          </p:cNvCxnSpPr>
          <p:nvPr/>
        </p:nvCxnSpPr>
        <p:spPr>
          <a:xfrm rot="5400000" flipH="1" flipV="1">
            <a:off x="5420519" y="2667794"/>
            <a:ext cx="157162"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2" name="Straight Arrow Connector 251"/>
          <p:cNvCxnSpPr/>
          <p:nvPr/>
        </p:nvCxnSpPr>
        <p:spPr>
          <a:xfrm rot="5400000" flipH="1" flipV="1">
            <a:off x="5420519" y="2670969"/>
            <a:ext cx="153988"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253" name="Or 252"/>
          <p:cNvSpPr>
            <a:spLocks noChangeAspect="1"/>
          </p:cNvSpPr>
          <p:nvPr/>
        </p:nvSpPr>
        <p:spPr>
          <a:xfrm>
            <a:off x="5846763" y="2076450"/>
            <a:ext cx="117475" cy="117475"/>
          </a:xfrm>
          <a:prstGeom prst="flowChartOr">
            <a:avLst/>
          </a:prstGeom>
          <a:noFill/>
          <a:ln w="6350" cmpd="sng">
            <a:solidFill>
              <a:schemeClr val="tx1"/>
            </a:solidFill>
            <a:tailEnd type="none"/>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254" name="Summing Junction 253"/>
          <p:cNvSpPr>
            <a:spLocks noChangeAspect="1"/>
          </p:cNvSpPr>
          <p:nvPr/>
        </p:nvSpPr>
        <p:spPr>
          <a:xfrm>
            <a:off x="6667500" y="2476500"/>
            <a:ext cx="114300" cy="114300"/>
          </a:xfrm>
          <a:prstGeom prst="flowChartSummingJunction">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256" name="Rectangle 255"/>
          <p:cNvSpPr/>
          <p:nvPr/>
        </p:nvSpPr>
        <p:spPr>
          <a:xfrm>
            <a:off x="6161088" y="1951038"/>
            <a:ext cx="365125" cy="365125"/>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lstStyle/>
          <a:p>
            <a:pPr algn="dist"/>
            <a:r>
              <a:rPr lang="en-US" sz="300">
                <a:solidFill>
                  <a:schemeClr val="tx1"/>
                </a:solidFill>
                <a:ea typeface="MS PGothic" pitchFamily="34" charset="-128"/>
              </a:rPr>
              <a:t/>
            </a:r>
            <a:br>
              <a:rPr lang="en-US" sz="300">
                <a:solidFill>
                  <a:schemeClr val="tx1"/>
                </a:solidFill>
                <a:ea typeface="MS PGothic" pitchFamily="34" charset="-128"/>
              </a:rPr>
            </a:br>
            <a:r>
              <a:rPr lang="en-US" sz="1200">
                <a:solidFill>
                  <a:schemeClr val="tx1"/>
                </a:solidFill>
                <a:ea typeface="MS PGothic" pitchFamily="34" charset="-128"/>
              </a:rPr>
              <a:t>D</a:t>
            </a:r>
            <a:r>
              <a:rPr lang="en-US" sz="1200" baseline="-25000">
                <a:solidFill>
                  <a:schemeClr val="tx1"/>
                </a:solidFill>
                <a:ea typeface="MS PGothic" pitchFamily="34" charset="-128"/>
              </a:rPr>
              <a:t>4</a:t>
            </a:r>
          </a:p>
        </p:txBody>
      </p:sp>
      <p:cxnSp>
        <p:nvCxnSpPr>
          <p:cNvPr id="257" name="Straight Arrow Connector 256"/>
          <p:cNvCxnSpPr>
            <a:stCxn id="241" idx="6"/>
          </p:cNvCxnSpPr>
          <p:nvPr/>
        </p:nvCxnSpPr>
        <p:spPr>
          <a:xfrm>
            <a:off x="5556250" y="2532063"/>
            <a:ext cx="290513" cy="3175"/>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8" name="Straight Arrow Connector 257"/>
          <p:cNvCxnSpPr>
            <a:endCxn id="254" idx="2"/>
          </p:cNvCxnSpPr>
          <p:nvPr/>
        </p:nvCxnSpPr>
        <p:spPr>
          <a:xfrm flipV="1">
            <a:off x="5964238" y="2533650"/>
            <a:ext cx="703262"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9" name="Straight Arrow Connector 258"/>
          <p:cNvCxnSpPr>
            <a:stCxn id="243" idx="3"/>
            <a:endCxn id="253" idx="2"/>
          </p:cNvCxnSpPr>
          <p:nvPr/>
        </p:nvCxnSpPr>
        <p:spPr>
          <a:xfrm>
            <a:off x="5300663" y="2132013"/>
            <a:ext cx="546100" cy="3175"/>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60" name="Straight Arrow Connector 259"/>
          <p:cNvCxnSpPr>
            <a:stCxn id="253" idx="6"/>
            <a:endCxn id="256" idx="1"/>
          </p:cNvCxnSpPr>
          <p:nvPr/>
        </p:nvCxnSpPr>
        <p:spPr>
          <a:xfrm flipV="1">
            <a:off x="5964238" y="2133600"/>
            <a:ext cx="196850"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rot="16200000" flipV="1">
            <a:off x="5568156" y="2197894"/>
            <a:ext cx="360363"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a:stCxn id="253" idx="3"/>
          </p:cNvCxnSpPr>
          <p:nvPr/>
        </p:nvCxnSpPr>
        <p:spPr>
          <a:xfrm rot="5400000">
            <a:off x="5569744" y="2239169"/>
            <a:ext cx="357187"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328" name="TextBox 262"/>
          <p:cNvSpPr txBox="1">
            <a:spLocks noChangeArrowheads="1"/>
          </p:cNvSpPr>
          <p:nvPr/>
        </p:nvSpPr>
        <p:spPr bwMode="auto">
          <a:xfrm>
            <a:off x="6584950" y="2679700"/>
            <a:ext cx="342900" cy="230188"/>
          </a:xfrm>
          <a:prstGeom prst="rect">
            <a:avLst/>
          </a:prstGeom>
          <a:noFill/>
          <a:ln w="6350">
            <a:noFill/>
            <a:miter lim="800000"/>
            <a:headEnd/>
            <a:tailEnd/>
          </a:ln>
        </p:spPr>
        <p:txBody>
          <a:bodyPr>
            <a:spAutoFit/>
          </a:bodyPr>
          <a:lstStyle/>
          <a:p>
            <a:r>
              <a:rPr lang="en-US" sz="900"/>
              <a:t>W</a:t>
            </a:r>
            <a:r>
              <a:rPr lang="en-US" sz="900" baseline="-25000"/>
              <a:t>4</a:t>
            </a:r>
          </a:p>
        </p:txBody>
      </p:sp>
      <p:cxnSp>
        <p:nvCxnSpPr>
          <p:cNvPr id="264" name="Straight Arrow Connector 263"/>
          <p:cNvCxnSpPr>
            <a:endCxn id="254" idx="4"/>
          </p:cNvCxnSpPr>
          <p:nvPr/>
        </p:nvCxnSpPr>
        <p:spPr>
          <a:xfrm rot="5400000" flipH="1" flipV="1">
            <a:off x="6646068" y="2669382"/>
            <a:ext cx="157163"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329" name="Or 328"/>
          <p:cNvSpPr>
            <a:spLocks noChangeAspect="1"/>
          </p:cNvSpPr>
          <p:nvPr/>
        </p:nvSpPr>
        <p:spPr>
          <a:xfrm>
            <a:off x="7073900" y="2074863"/>
            <a:ext cx="117475" cy="117475"/>
          </a:xfrm>
          <a:prstGeom prst="flowChartOr">
            <a:avLst/>
          </a:prstGeom>
          <a:noFill/>
          <a:ln w="6350" cmpd="sng">
            <a:solidFill>
              <a:schemeClr val="tx1"/>
            </a:solidFill>
            <a:tailEnd type="none"/>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cxnSp>
        <p:nvCxnSpPr>
          <p:cNvPr id="333" name="Straight Arrow Connector 332"/>
          <p:cNvCxnSpPr>
            <a:stCxn id="254" idx="6"/>
          </p:cNvCxnSpPr>
          <p:nvPr/>
        </p:nvCxnSpPr>
        <p:spPr>
          <a:xfrm>
            <a:off x="6781800" y="2533650"/>
            <a:ext cx="76200" cy="1588"/>
          </a:xfrm>
          <a:prstGeom prst="straightConnector1">
            <a:avLst/>
          </a:prstGeom>
          <a:ln w="6350" cmpd="sng">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335" name="Straight Arrow Connector 334"/>
          <p:cNvCxnSpPr>
            <a:stCxn id="256" idx="3"/>
            <a:endCxn id="329" idx="2"/>
          </p:cNvCxnSpPr>
          <p:nvPr/>
        </p:nvCxnSpPr>
        <p:spPr>
          <a:xfrm flipV="1">
            <a:off x="6526213" y="2133600"/>
            <a:ext cx="547687"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a:stCxn id="329" idx="6"/>
          </p:cNvCxnSpPr>
          <p:nvPr/>
        </p:nvCxnSpPr>
        <p:spPr>
          <a:xfrm flipV="1">
            <a:off x="7191375" y="2132013"/>
            <a:ext cx="195263"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38" name="Straight Arrow Connector 337"/>
          <p:cNvCxnSpPr>
            <a:stCxn id="329" idx="3"/>
          </p:cNvCxnSpPr>
          <p:nvPr/>
        </p:nvCxnSpPr>
        <p:spPr>
          <a:xfrm rot="5400000">
            <a:off x="6795294" y="2237581"/>
            <a:ext cx="357188"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335" name="TextBox 371"/>
          <p:cNvSpPr txBox="1">
            <a:spLocks noChangeArrowheads="1"/>
          </p:cNvSpPr>
          <p:nvPr/>
        </p:nvSpPr>
        <p:spPr bwMode="auto">
          <a:xfrm>
            <a:off x="2290763" y="1866900"/>
            <a:ext cx="161925" cy="184150"/>
          </a:xfrm>
          <a:prstGeom prst="rect">
            <a:avLst/>
          </a:prstGeom>
          <a:noFill/>
          <a:ln w="9525">
            <a:noFill/>
            <a:miter lim="800000"/>
            <a:headEnd/>
            <a:tailEnd/>
          </a:ln>
        </p:spPr>
        <p:txBody>
          <a:bodyPr lIns="0" tIns="0" rIns="0" bIns="0">
            <a:spAutoFit/>
          </a:bodyPr>
          <a:lstStyle/>
          <a:p>
            <a:r>
              <a:rPr lang="en-US" sz="1200"/>
              <a:t>a</a:t>
            </a:r>
            <a:r>
              <a:rPr lang="en-US" sz="1200" baseline="-25000"/>
              <a:t>0</a:t>
            </a:r>
          </a:p>
        </p:txBody>
      </p:sp>
      <p:sp>
        <p:nvSpPr>
          <p:cNvPr id="97336" name="TextBox 372"/>
          <p:cNvSpPr txBox="1">
            <a:spLocks noChangeArrowheads="1"/>
          </p:cNvSpPr>
          <p:nvPr/>
        </p:nvSpPr>
        <p:spPr bwMode="auto">
          <a:xfrm>
            <a:off x="2292350" y="2306638"/>
            <a:ext cx="161925" cy="185737"/>
          </a:xfrm>
          <a:prstGeom prst="rect">
            <a:avLst/>
          </a:prstGeom>
          <a:noFill/>
          <a:ln w="9525">
            <a:noFill/>
            <a:miter lim="800000"/>
            <a:headEnd/>
            <a:tailEnd/>
          </a:ln>
        </p:spPr>
        <p:txBody>
          <a:bodyPr lIns="0" tIns="0" rIns="0" bIns="0">
            <a:spAutoFit/>
          </a:bodyPr>
          <a:lstStyle/>
          <a:p>
            <a:r>
              <a:rPr lang="en-US" sz="1200"/>
              <a:t>b</a:t>
            </a:r>
            <a:r>
              <a:rPr lang="en-US" sz="1200" baseline="-25000"/>
              <a:t>0</a:t>
            </a:r>
          </a:p>
        </p:txBody>
      </p:sp>
      <p:sp>
        <p:nvSpPr>
          <p:cNvPr id="97337" name="TextBox 376"/>
          <p:cNvSpPr txBox="1">
            <a:spLocks noChangeArrowheads="1"/>
          </p:cNvSpPr>
          <p:nvPr/>
        </p:nvSpPr>
        <p:spPr bwMode="auto">
          <a:xfrm>
            <a:off x="7348538" y="1976438"/>
            <a:ext cx="290512" cy="368300"/>
          </a:xfrm>
          <a:prstGeom prst="rect">
            <a:avLst/>
          </a:prstGeom>
          <a:noFill/>
          <a:ln w="6350">
            <a:noFill/>
            <a:miter lim="800000"/>
            <a:headEnd/>
            <a:tailEnd/>
          </a:ln>
        </p:spPr>
        <p:txBody>
          <a:bodyPr tIns="0" bIns="91440">
            <a:spAutoFit/>
          </a:bodyPr>
          <a:lstStyle/>
          <a:p>
            <a:r>
              <a:rPr lang="en-US"/>
              <a:t>Y</a:t>
            </a:r>
            <a:endParaRPr lang="en-US" baseline="-25000"/>
          </a:p>
        </p:txBody>
      </p:sp>
      <p:sp>
        <p:nvSpPr>
          <p:cNvPr id="97338" name="TextBox 379"/>
          <p:cNvSpPr txBox="1">
            <a:spLocks noChangeArrowheads="1"/>
          </p:cNvSpPr>
          <p:nvPr/>
        </p:nvSpPr>
        <p:spPr bwMode="auto">
          <a:xfrm>
            <a:off x="3513138" y="1866900"/>
            <a:ext cx="161925" cy="184150"/>
          </a:xfrm>
          <a:prstGeom prst="rect">
            <a:avLst/>
          </a:prstGeom>
          <a:noFill/>
          <a:ln w="9525">
            <a:noFill/>
            <a:miter lim="800000"/>
            <a:headEnd/>
            <a:tailEnd/>
          </a:ln>
        </p:spPr>
        <p:txBody>
          <a:bodyPr lIns="0" tIns="0" rIns="0" bIns="0">
            <a:spAutoFit/>
          </a:bodyPr>
          <a:lstStyle/>
          <a:p>
            <a:r>
              <a:rPr lang="en-US" sz="1200"/>
              <a:t>a</a:t>
            </a:r>
            <a:r>
              <a:rPr lang="en-US" sz="1200" baseline="-25000"/>
              <a:t>1</a:t>
            </a:r>
          </a:p>
        </p:txBody>
      </p:sp>
      <p:sp>
        <p:nvSpPr>
          <p:cNvPr id="97339" name="TextBox 380"/>
          <p:cNvSpPr txBox="1">
            <a:spLocks noChangeArrowheads="1"/>
          </p:cNvSpPr>
          <p:nvPr/>
        </p:nvSpPr>
        <p:spPr bwMode="auto">
          <a:xfrm>
            <a:off x="3514725" y="2306638"/>
            <a:ext cx="163513" cy="185737"/>
          </a:xfrm>
          <a:prstGeom prst="rect">
            <a:avLst/>
          </a:prstGeom>
          <a:noFill/>
          <a:ln w="9525">
            <a:noFill/>
            <a:miter lim="800000"/>
            <a:headEnd/>
            <a:tailEnd/>
          </a:ln>
        </p:spPr>
        <p:txBody>
          <a:bodyPr lIns="0" tIns="0" rIns="0" bIns="0">
            <a:spAutoFit/>
          </a:bodyPr>
          <a:lstStyle/>
          <a:p>
            <a:r>
              <a:rPr lang="en-US" sz="1200"/>
              <a:t>b</a:t>
            </a:r>
            <a:r>
              <a:rPr lang="en-US" sz="1200" baseline="-25000"/>
              <a:t>1</a:t>
            </a:r>
          </a:p>
        </p:txBody>
      </p:sp>
      <p:sp>
        <p:nvSpPr>
          <p:cNvPr id="97340" name="TextBox 381"/>
          <p:cNvSpPr txBox="1">
            <a:spLocks noChangeArrowheads="1"/>
          </p:cNvSpPr>
          <p:nvPr/>
        </p:nvSpPr>
        <p:spPr bwMode="auto">
          <a:xfrm>
            <a:off x="4738688" y="1870075"/>
            <a:ext cx="163512" cy="184150"/>
          </a:xfrm>
          <a:prstGeom prst="rect">
            <a:avLst/>
          </a:prstGeom>
          <a:noFill/>
          <a:ln w="9525">
            <a:noFill/>
            <a:miter lim="800000"/>
            <a:headEnd/>
            <a:tailEnd/>
          </a:ln>
        </p:spPr>
        <p:txBody>
          <a:bodyPr lIns="0" tIns="0" rIns="0" bIns="0">
            <a:spAutoFit/>
          </a:bodyPr>
          <a:lstStyle/>
          <a:p>
            <a:r>
              <a:rPr lang="en-US" sz="1200"/>
              <a:t>a</a:t>
            </a:r>
            <a:r>
              <a:rPr lang="en-US" sz="1200" baseline="-25000"/>
              <a:t>2</a:t>
            </a:r>
          </a:p>
        </p:txBody>
      </p:sp>
      <p:sp>
        <p:nvSpPr>
          <p:cNvPr id="97341" name="TextBox 382"/>
          <p:cNvSpPr txBox="1">
            <a:spLocks noChangeArrowheads="1"/>
          </p:cNvSpPr>
          <p:nvPr/>
        </p:nvSpPr>
        <p:spPr bwMode="auto">
          <a:xfrm>
            <a:off x="4740275" y="2309813"/>
            <a:ext cx="163513" cy="185737"/>
          </a:xfrm>
          <a:prstGeom prst="rect">
            <a:avLst/>
          </a:prstGeom>
          <a:noFill/>
          <a:ln w="9525">
            <a:noFill/>
            <a:miter lim="800000"/>
            <a:headEnd/>
            <a:tailEnd/>
          </a:ln>
        </p:spPr>
        <p:txBody>
          <a:bodyPr lIns="0" tIns="0" rIns="0" bIns="0">
            <a:spAutoFit/>
          </a:bodyPr>
          <a:lstStyle/>
          <a:p>
            <a:r>
              <a:rPr lang="en-US" sz="1200"/>
              <a:t>b</a:t>
            </a:r>
            <a:r>
              <a:rPr lang="en-US" sz="1200" baseline="-25000"/>
              <a:t>2</a:t>
            </a:r>
          </a:p>
        </p:txBody>
      </p:sp>
      <p:sp>
        <p:nvSpPr>
          <p:cNvPr id="97342" name="TextBox 383"/>
          <p:cNvSpPr txBox="1">
            <a:spLocks noChangeArrowheads="1"/>
          </p:cNvSpPr>
          <p:nvPr/>
        </p:nvSpPr>
        <p:spPr bwMode="auto">
          <a:xfrm>
            <a:off x="5964238" y="1868488"/>
            <a:ext cx="163512" cy="185737"/>
          </a:xfrm>
          <a:prstGeom prst="rect">
            <a:avLst/>
          </a:prstGeom>
          <a:noFill/>
          <a:ln w="9525">
            <a:noFill/>
            <a:miter lim="800000"/>
            <a:headEnd/>
            <a:tailEnd/>
          </a:ln>
        </p:spPr>
        <p:txBody>
          <a:bodyPr lIns="0" tIns="0" rIns="0" bIns="0">
            <a:spAutoFit/>
          </a:bodyPr>
          <a:lstStyle/>
          <a:p>
            <a:r>
              <a:rPr lang="en-US" sz="1200"/>
              <a:t>a</a:t>
            </a:r>
            <a:r>
              <a:rPr lang="en-US" sz="1200" baseline="-25000"/>
              <a:t>3</a:t>
            </a:r>
          </a:p>
        </p:txBody>
      </p:sp>
      <p:sp>
        <p:nvSpPr>
          <p:cNvPr id="97343" name="TextBox 384"/>
          <p:cNvSpPr txBox="1">
            <a:spLocks noChangeArrowheads="1"/>
          </p:cNvSpPr>
          <p:nvPr/>
        </p:nvSpPr>
        <p:spPr bwMode="auto">
          <a:xfrm>
            <a:off x="5965825" y="2309813"/>
            <a:ext cx="163513" cy="184150"/>
          </a:xfrm>
          <a:prstGeom prst="rect">
            <a:avLst/>
          </a:prstGeom>
          <a:noFill/>
          <a:ln w="9525">
            <a:noFill/>
            <a:miter lim="800000"/>
            <a:headEnd/>
            <a:tailEnd/>
          </a:ln>
        </p:spPr>
        <p:txBody>
          <a:bodyPr lIns="0" tIns="0" rIns="0" bIns="0">
            <a:spAutoFit/>
          </a:bodyPr>
          <a:lstStyle/>
          <a:p>
            <a:r>
              <a:rPr lang="en-US" sz="1200"/>
              <a:t>b</a:t>
            </a:r>
            <a:r>
              <a:rPr lang="en-US" sz="1200" baseline="-25000"/>
              <a:t>3</a:t>
            </a:r>
          </a:p>
        </p:txBody>
      </p:sp>
      <p:sp>
        <p:nvSpPr>
          <p:cNvPr id="97344" name="TextBox 385"/>
          <p:cNvSpPr txBox="1">
            <a:spLocks noChangeArrowheads="1"/>
          </p:cNvSpPr>
          <p:nvPr/>
        </p:nvSpPr>
        <p:spPr bwMode="auto">
          <a:xfrm>
            <a:off x="7191375" y="1870075"/>
            <a:ext cx="161925" cy="184150"/>
          </a:xfrm>
          <a:prstGeom prst="rect">
            <a:avLst/>
          </a:prstGeom>
          <a:noFill/>
          <a:ln w="9525">
            <a:noFill/>
            <a:miter lim="800000"/>
            <a:headEnd/>
            <a:tailEnd/>
          </a:ln>
        </p:spPr>
        <p:txBody>
          <a:bodyPr lIns="0" tIns="0" rIns="0" bIns="0">
            <a:spAutoFit/>
          </a:bodyPr>
          <a:lstStyle/>
          <a:p>
            <a:r>
              <a:rPr lang="en-US" sz="1200"/>
              <a:t>a</a:t>
            </a:r>
            <a:r>
              <a:rPr lang="en-US" sz="1200" baseline="-25000"/>
              <a:t>4</a:t>
            </a:r>
          </a:p>
        </p:txBody>
      </p:sp>
      <p:sp>
        <p:nvSpPr>
          <p:cNvPr id="97345" name="TextBox 387"/>
          <p:cNvSpPr txBox="1">
            <a:spLocks noChangeArrowheads="1"/>
          </p:cNvSpPr>
          <p:nvPr/>
        </p:nvSpPr>
        <p:spPr bwMode="auto">
          <a:xfrm>
            <a:off x="1303338" y="4503738"/>
            <a:ext cx="523875" cy="369887"/>
          </a:xfrm>
          <a:prstGeom prst="rect">
            <a:avLst/>
          </a:prstGeom>
          <a:noFill/>
          <a:ln w="6350">
            <a:noFill/>
            <a:miter lim="800000"/>
            <a:headEnd/>
            <a:tailEnd/>
          </a:ln>
        </p:spPr>
        <p:txBody>
          <a:bodyPr tIns="0" bIns="91440">
            <a:spAutoFit/>
          </a:bodyPr>
          <a:lstStyle/>
          <a:p>
            <a:r>
              <a:rPr lang="en-US"/>
              <a:t>Y’</a:t>
            </a:r>
            <a:endParaRPr lang="en-US" baseline="-25000"/>
          </a:p>
        </p:txBody>
      </p:sp>
      <p:sp>
        <p:nvSpPr>
          <p:cNvPr id="390" name="Summing Junction 389"/>
          <p:cNvSpPr>
            <a:spLocks noChangeAspect="1"/>
          </p:cNvSpPr>
          <p:nvPr/>
        </p:nvSpPr>
        <p:spPr>
          <a:xfrm>
            <a:off x="2998788" y="5000625"/>
            <a:ext cx="114300" cy="114300"/>
          </a:xfrm>
          <a:prstGeom prst="flowChartSummingJunction">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cxnSp>
        <p:nvCxnSpPr>
          <p:cNvPr id="393" name="Straight Arrow Connector 392"/>
          <p:cNvCxnSpPr>
            <a:stCxn id="453" idx="3"/>
            <a:endCxn id="390" idx="2"/>
          </p:cNvCxnSpPr>
          <p:nvPr/>
        </p:nvCxnSpPr>
        <p:spPr>
          <a:xfrm>
            <a:off x="2857500" y="5056188"/>
            <a:ext cx="141288"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96" name="Straight Arrow Connector 395"/>
          <p:cNvCxnSpPr/>
          <p:nvPr/>
        </p:nvCxnSpPr>
        <p:spPr>
          <a:xfrm rot="16200000" flipV="1">
            <a:off x="1902618" y="4717257"/>
            <a:ext cx="398463" cy="279400"/>
          </a:xfrm>
          <a:prstGeom prst="straightConnector1">
            <a:avLst/>
          </a:prstGeom>
          <a:ln w="6350" cmpd="sng">
            <a:solidFill>
              <a:schemeClr val="tx1"/>
            </a:solidFill>
            <a:headEnd type="none"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349" name="TextBox 396"/>
          <p:cNvSpPr txBox="1">
            <a:spLocks noChangeArrowheads="1"/>
          </p:cNvSpPr>
          <p:nvPr/>
        </p:nvSpPr>
        <p:spPr bwMode="auto">
          <a:xfrm>
            <a:off x="2916238" y="5203825"/>
            <a:ext cx="341312" cy="230188"/>
          </a:xfrm>
          <a:prstGeom prst="rect">
            <a:avLst/>
          </a:prstGeom>
          <a:noFill/>
          <a:ln w="6350">
            <a:noFill/>
            <a:miter lim="800000"/>
            <a:headEnd/>
            <a:tailEnd/>
          </a:ln>
        </p:spPr>
        <p:txBody>
          <a:bodyPr>
            <a:spAutoFit/>
          </a:bodyPr>
          <a:lstStyle/>
          <a:p>
            <a:r>
              <a:rPr lang="en-US" sz="900"/>
              <a:t>W</a:t>
            </a:r>
            <a:r>
              <a:rPr lang="en-US" sz="900" baseline="-25000"/>
              <a:t>1</a:t>
            </a:r>
          </a:p>
        </p:txBody>
      </p:sp>
      <p:cxnSp>
        <p:nvCxnSpPr>
          <p:cNvPr id="398" name="Straight Arrow Connector 397"/>
          <p:cNvCxnSpPr>
            <a:endCxn id="390" idx="4"/>
          </p:cNvCxnSpPr>
          <p:nvPr/>
        </p:nvCxnSpPr>
        <p:spPr>
          <a:xfrm rot="5400000" flipH="1" flipV="1">
            <a:off x="2976562" y="5192713"/>
            <a:ext cx="157163"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rot="5400000" flipH="1" flipV="1">
            <a:off x="2976562" y="5195888"/>
            <a:ext cx="155575"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400" name="Or 399"/>
          <p:cNvSpPr>
            <a:spLocks noChangeAspect="1"/>
          </p:cNvSpPr>
          <p:nvPr/>
        </p:nvSpPr>
        <p:spPr>
          <a:xfrm>
            <a:off x="3403600" y="4602163"/>
            <a:ext cx="117475" cy="117475"/>
          </a:xfrm>
          <a:prstGeom prst="flowChartOr">
            <a:avLst/>
          </a:prstGeom>
          <a:noFill/>
          <a:ln w="6350" cmpd="sng">
            <a:solidFill>
              <a:schemeClr val="tx1"/>
            </a:solidFill>
            <a:tailEnd type="none"/>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401" name="Summing Junction 400"/>
          <p:cNvSpPr>
            <a:spLocks noChangeAspect="1"/>
          </p:cNvSpPr>
          <p:nvPr/>
        </p:nvSpPr>
        <p:spPr>
          <a:xfrm>
            <a:off x="4224338" y="5000625"/>
            <a:ext cx="114300" cy="114300"/>
          </a:xfrm>
          <a:prstGeom prst="flowChartSummingJunction">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cxnSp>
        <p:nvCxnSpPr>
          <p:cNvPr id="404" name="Straight Arrow Connector 403"/>
          <p:cNvCxnSpPr>
            <a:stCxn id="390" idx="6"/>
            <a:endCxn id="487" idx="2"/>
          </p:cNvCxnSpPr>
          <p:nvPr/>
        </p:nvCxnSpPr>
        <p:spPr>
          <a:xfrm>
            <a:off x="3113088" y="5057775"/>
            <a:ext cx="290512"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05" name="Straight Arrow Connector 404"/>
          <p:cNvCxnSpPr>
            <a:stCxn id="454" idx="3"/>
            <a:endCxn id="401" idx="2"/>
          </p:cNvCxnSpPr>
          <p:nvPr/>
        </p:nvCxnSpPr>
        <p:spPr>
          <a:xfrm>
            <a:off x="4083050" y="5057775"/>
            <a:ext cx="141288"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06" name="Straight Arrow Connector 405"/>
          <p:cNvCxnSpPr>
            <a:endCxn id="400" idx="2"/>
          </p:cNvCxnSpPr>
          <p:nvPr/>
        </p:nvCxnSpPr>
        <p:spPr>
          <a:xfrm flipV="1">
            <a:off x="1733550" y="4660900"/>
            <a:ext cx="1670050"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08" name="Straight Arrow Connector 407"/>
          <p:cNvCxnSpPr>
            <a:stCxn id="487" idx="1"/>
          </p:cNvCxnSpPr>
          <p:nvPr/>
        </p:nvCxnSpPr>
        <p:spPr>
          <a:xfrm rot="16200000" flipV="1">
            <a:off x="3126582" y="4722019"/>
            <a:ext cx="357187"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09" name="Straight Arrow Connector 408"/>
          <p:cNvCxnSpPr>
            <a:stCxn id="400" idx="3"/>
          </p:cNvCxnSpPr>
          <p:nvPr/>
        </p:nvCxnSpPr>
        <p:spPr>
          <a:xfrm rot="5400000">
            <a:off x="3127376" y="4764087"/>
            <a:ext cx="355600"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359" name="TextBox 409"/>
          <p:cNvSpPr txBox="1">
            <a:spLocks noChangeArrowheads="1"/>
          </p:cNvSpPr>
          <p:nvPr/>
        </p:nvSpPr>
        <p:spPr bwMode="auto">
          <a:xfrm>
            <a:off x="4141788" y="5205413"/>
            <a:ext cx="342900" cy="230187"/>
          </a:xfrm>
          <a:prstGeom prst="rect">
            <a:avLst/>
          </a:prstGeom>
          <a:noFill/>
          <a:ln w="6350">
            <a:noFill/>
            <a:miter lim="800000"/>
            <a:headEnd/>
            <a:tailEnd/>
          </a:ln>
        </p:spPr>
        <p:txBody>
          <a:bodyPr>
            <a:spAutoFit/>
          </a:bodyPr>
          <a:lstStyle/>
          <a:p>
            <a:r>
              <a:rPr lang="en-US" sz="900"/>
              <a:t>W</a:t>
            </a:r>
            <a:r>
              <a:rPr lang="en-US" sz="900" baseline="-25000"/>
              <a:t>2</a:t>
            </a:r>
          </a:p>
        </p:txBody>
      </p:sp>
      <p:cxnSp>
        <p:nvCxnSpPr>
          <p:cNvPr id="411" name="Straight Arrow Connector 410"/>
          <p:cNvCxnSpPr/>
          <p:nvPr/>
        </p:nvCxnSpPr>
        <p:spPr>
          <a:xfrm rot="5400000" flipH="1" flipV="1">
            <a:off x="4203700" y="5195888"/>
            <a:ext cx="155575"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12" name="Straight Arrow Connector 411"/>
          <p:cNvCxnSpPr>
            <a:endCxn id="401" idx="4"/>
          </p:cNvCxnSpPr>
          <p:nvPr/>
        </p:nvCxnSpPr>
        <p:spPr>
          <a:xfrm rot="5400000" flipH="1" flipV="1">
            <a:off x="4200525" y="5194300"/>
            <a:ext cx="160338"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413" name="Or 412"/>
          <p:cNvSpPr>
            <a:spLocks noChangeAspect="1"/>
          </p:cNvSpPr>
          <p:nvPr/>
        </p:nvSpPr>
        <p:spPr>
          <a:xfrm>
            <a:off x="4629150" y="4603750"/>
            <a:ext cx="117475" cy="117475"/>
          </a:xfrm>
          <a:prstGeom prst="flowChartOr">
            <a:avLst/>
          </a:prstGeom>
          <a:noFill/>
          <a:ln w="6350" cmpd="sng">
            <a:solidFill>
              <a:schemeClr val="tx1"/>
            </a:solidFill>
            <a:tailEnd type="none"/>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414" name="Summing Junction 413"/>
          <p:cNvSpPr>
            <a:spLocks noChangeAspect="1"/>
          </p:cNvSpPr>
          <p:nvPr/>
        </p:nvSpPr>
        <p:spPr>
          <a:xfrm>
            <a:off x="5449888" y="5003800"/>
            <a:ext cx="114300" cy="114300"/>
          </a:xfrm>
          <a:prstGeom prst="flowChartSummingJunction">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cxnSp>
        <p:nvCxnSpPr>
          <p:cNvPr id="417" name="Straight Arrow Connector 416"/>
          <p:cNvCxnSpPr>
            <a:stCxn id="401" idx="6"/>
          </p:cNvCxnSpPr>
          <p:nvPr/>
        </p:nvCxnSpPr>
        <p:spPr>
          <a:xfrm>
            <a:off x="4338638" y="5057775"/>
            <a:ext cx="290512" cy="3175"/>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18" name="Straight Arrow Connector 417"/>
          <p:cNvCxnSpPr>
            <a:stCxn id="455" idx="3"/>
            <a:endCxn id="414" idx="2"/>
          </p:cNvCxnSpPr>
          <p:nvPr/>
        </p:nvCxnSpPr>
        <p:spPr>
          <a:xfrm>
            <a:off x="5310188" y="5059363"/>
            <a:ext cx="139700"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19" name="Straight Arrow Connector 418"/>
          <p:cNvCxnSpPr>
            <a:stCxn id="400" idx="6"/>
            <a:endCxn id="413" idx="2"/>
          </p:cNvCxnSpPr>
          <p:nvPr/>
        </p:nvCxnSpPr>
        <p:spPr>
          <a:xfrm>
            <a:off x="3521075" y="4660900"/>
            <a:ext cx="1108075"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21" name="Straight Arrow Connector 420"/>
          <p:cNvCxnSpPr/>
          <p:nvPr/>
        </p:nvCxnSpPr>
        <p:spPr>
          <a:xfrm rot="16200000" flipV="1">
            <a:off x="4352132" y="4723606"/>
            <a:ext cx="357188"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22" name="Straight Arrow Connector 421"/>
          <p:cNvCxnSpPr>
            <a:stCxn id="413" idx="3"/>
          </p:cNvCxnSpPr>
          <p:nvPr/>
        </p:nvCxnSpPr>
        <p:spPr>
          <a:xfrm rot="5400000">
            <a:off x="4352132" y="4766469"/>
            <a:ext cx="357187"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369" name="TextBox 422"/>
          <p:cNvSpPr txBox="1">
            <a:spLocks noChangeArrowheads="1"/>
          </p:cNvSpPr>
          <p:nvPr/>
        </p:nvSpPr>
        <p:spPr bwMode="auto">
          <a:xfrm>
            <a:off x="5367338" y="5207000"/>
            <a:ext cx="342900" cy="230188"/>
          </a:xfrm>
          <a:prstGeom prst="rect">
            <a:avLst/>
          </a:prstGeom>
          <a:noFill/>
          <a:ln w="6350">
            <a:noFill/>
            <a:miter lim="800000"/>
            <a:headEnd/>
            <a:tailEnd/>
          </a:ln>
        </p:spPr>
        <p:txBody>
          <a:bodyPr>
            <a:spAutoFit/>
          </a:bodyPr>
          <a:lstStyle/>
          <a:p>
            <a:r>
              <a:rPr lang="en-US" sz="900"/>
              <a:t>W</a:t>
            </a:r>
            <a:r>
              <a:rPr lang="en-US" sz="900" baseline="-25000"/>
              <a:t>3</a:t>
            </a:r>
          </a:p>
        </p:txBody>
      </p:sp>
      <p:cxnSp>
        <p:nvCxnSpPr>
          <p:cNvPr id="424" name="Straight Arrow Connector 423"/>
          <p:cNvCxnSpPr>
            <a:endCxn id="414" idx="4"/>
          </p:cNvCxnSpPr>
          <p:nvPr/>
        </p:nvCxnSpPr>
        <p:spPr>
          <a:xfrm rot="5400000" flipH="1" flipV="1">
            <a:off x="5428456" y="5196682"/>
            <a:ext cx="157163"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25" name="Straight Arrow Connector 424"/>
          <p:cNvCxnSpPr/>
          <p:nvPr/>
        </p:nvCxnSpPr>
        <p:spPr>
          <a:xfrm rot="5400000" flipH="1" flipV="1">
            <a:off x="5427662" y="5199063"/>
            <a:ext cx="155575"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426" name="Or 425"/>
          <p:cNvSpPr>
            <a:spLocks noChangeAspect="1"/>
          </p:cNvSpPr>
          <p:nvPr/>
        </p:nvSpPr>
        <p:spPr>
          <a:xfrm>
            <a:off x="5856288" y="4605338"/>
            <a:ext cx="117475" cy="117475"/>
          </a:xfrm>
          <a:prstGeom prst="flowChartOr">
            <a:avLst/>
          </a:prstGeom>
          <a:noFill/>
          <a:ln w="6350" cmpd="sng">
            <a:solidFill>
              <a:schemeClr val="tx1"/>
            </a:solidFill>
            <a:tailEnd type="none"/>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sp>
        <p:nvSpPr>
          <p:cNvPr id="427" name="Summing Junction 426"/>
          <p:cNvSpPr>
            <a:spLocks noChangeAspect="1"/>
          </p:cNvSpPr>
          <p:nvPr/>
        </p:nvSpPr>
        <p:spPr>
          <a:xfrm>
            <a:off x="6675438" y="5003800"/>
            <a:ext cx="114300" cy="114300"/>
          </a:xfrm>
          <a:prstGeom prst="flowChartSummingJunction">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cxnSp>
        <p:nvCxnSpPr>
          <p:cNvPr id="430" name="Straight Arrow Connector 429"/>
          <p:cNvCxnSpPr>
            <a:stCxn id="414" idx="6"/>
          </p:cNvCxnSpPr>
          <p:nvPr/>
        </p:nvCxnSpPr>
        <p:spPr>
          <a:xfrm>
            <a:off x="5564188" y="5060950"/>
            <a:ext cx="292100"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31" name="Straight Arrow Connector 430"/>
          <p:cNvCxnSpPr>
            <a:endCxn id="456" idx="1"/>
          </p:cNvCxnSpPr>
          <p:nvPr/>
        </p:nvCxnSpPr>
        <p:spPr>
          <a:xfrm flipV="1">
            <a:off x="5973763" y="5060950"/>
            <a:ext cx="196850"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a:stCxn id="413" idx="6"/>
            <a:endCxn id="426" idx="2"/>
          </p:cNvCxnSpPr>
          <p:nvPr/>
        </p:nvCxnSpPr>
        <p:spPr>
          <a:xfrm>
            <a:off x="4746625" y="4662488"/>
            <a:ext cx="1109663"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34" name="Straight Arrow Connector 433"/>
          <p:cNvCxnSpPr/>
          <p:nvPr/>
        </p:nvCxnSpPr>
        <p:spPr>
          <a:xfrm rot="16200000" flipV="1">
            <a:off x="5576888" y="4725988"/>
            <a:ext cx="358775"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26" idx="3"/>
          </p:cNvCxnSpPr>
          <p:nvPr/>
        </p:nvCxnSpPr>
        <p:spPr>
          <a:xfrm rot="5400000">
            <a:off x="5578476" y="4767262"/>
            <a:ext cx="355600" cy="231775"/>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379" name="TextBox 435"/>
          <p:cNvSpPr txBox="1">
            <a:spLocks noChangeArrowheads="1"/>
          </p:cNvSpPr>
          <p:nvPr/>
        </p:nvSpPr>
        <p:spPr bwMode="auto">
          <a:xfrm>
            <a:off x="6594475" y="5208588"/>
            <a:ext cx="341313" cy="230187"/>
          </a:xfrm>
          <a:prstGeom prst="rect">
            <a:avLst/>
          </a:prstGeom>
          <a:noFill/>
          <a:ln w="6350">
            <a:noFill/>
            <a:miter lim="800000"/>
            <a:headEnd/>
            <a:tailEnd/>
          </a:ln>
        </p:spPr>
        <p:txBody>
          <a:bodyPr>
            <a:spAutoFit/>
          </a:bodyPr>
          <a:lstStyle/>
          <a:p>
            <a:r>
              <a:rPr lang="en-US" sz="900"/>
              <a:t>W</a:t>
            </a:r>
            <a:r>
              <a:rPr lang="en-US" sz="900" baseline="-25000"/>
              <a:t>4</a:t>
            </a:r>
          </a:p>
        </p:txBody>
      </p:sp>
      <p:cxnSp>
        <p:nvCxnSpPr>
          <p:cNvPr id="437" name="Straight Arrow Connector 436"/>
          <p:cNvCxnSpPr>
            <a:endCxn id="427" idx="4"/>
          </p:cNvCxnSpPr>
          <p:nvPr/>
        </p:nvCxnSpPr>
        <p:spPr>
          <a:xfrm rot="5400000" flipH="1" flipV="1">
            <a:off x="6653213" y="5197475"/>
            <a:ext cx="158750"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438" name="Or 437"/>
          <p:cNvSpPr>
            <a:spLocks noChangeAspect="1"/>
          </p:cNvSpPr>
          <p:nvPr/>
        </p:nvSpPr>
        <p:spPr>
          <a:xfrm>
            <a:off x="7081838" y="4603750"/>
            <a:ext cx="117475" cy="117475"/>
          </a:xfrm>
          <a:prstGeom prst="flowChartOr">
            <a:avLst/>
          </a:prstGeom>
          <a:noFill/>
          <a:ln w="6350" cmpd="sng">
            <a:solidFill>
              <a:schemeClr val="tx1"/>
            </a:solidFill>
            <a:tailEnd type="none"/>
          </a:ln>
          <a:effectLst/>
        </p:spPr>
        <p:style>
          <a:lnRef idx="1">
            <a:schemeClr val="accent1"/>
          </a:lnRef>
          <a:fillRef idx="3">
            <a:schemeClr val="accent1"/>
          </a:fillRef>
          <a:effectRef idx="2">
            <a:schemeClr val="accent1"/>
          </a:effectRef>
          <a:fontRef idx="minor">
            <a:schemeClr val="lt1"/>
          </a:fontRef>
        </p:style>
        <p:txBody>
          <a:bodyPr anchor="ctr"/>
          <a:lstStyle/>
          <a:p>
            <a:pPr algn="dist"/>
            <a:endParaRPr lang="en-US" sz="900">
              <a:solidFill>
                <a:srgbClr val="FFFFFF"/>
              </a:solidFill>
              <a:ea typeface="MS PGothic" pitchFamily="34" charset="-128"/>
            </a:endParaRPr>
          </a:p>
        </p:txBody>
      </p:sp>
      <p:cxnSp>
        <p:nvCxnSpPr>
          <p:cNvPr id="439" name="Straight Arrow Connector 438"/>
          <p:cNvCxnSpPr>
            <a:stCxn id="427" idx="6"/>
          </p:cNvCxnSpPr>
          <p:nvPr/>
        </p:nvCxnSpPr>
        <p:spPr>
          <a:xfrm>
            <a:off x="6789738" y="5060950"/>
            <a:ext cx="76200" cy="1588"/>
          </a:xfrm>
          <a:prstGeom prst="straightConnector1">
            <a:avLst/>
          </a:prstGeom>
          <a:ln w="6350" cmpd="sng">
            <a:solidFill>
              <a:schemeClr val="tx1"/>
            </a:solidFill>
            <a:tailEnd type="none" w="sm" len="sm"/>
          </a:ln>
          <a:effectLst/>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26" idx="6"/>
            <a:endCxn id="438" idx="2"/>
          </p:cNvCxnSpPr>
          <p:nvPr/>
        </p:nvCxnSpPr>
        <p:spPr>
          <a:xfrm flipV="1">
            <a:off x="5973763" y="4662488"/>
            <a:ext cx="1108075"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41" name="Straight Arrow Connector 440"/>
          <p:cNvCxnSpPr>
            <a:stCxn id="438" idx="6"/>
          </p:cNvCxnSpPr>
          <p:nvPr/>
        </p:nvCxnSpPr>
        <p:spPr>
          <a:xfrm flipV="1">
            <a:off x="7199313" y="4660900"/>
            <a:ext cx="196850" cy="1588"/>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42" name="Straight Arrow Connector 441"/>
          <p:cNvCxnSpPr>
            <a:stCxn id="438" idx="3"/>
          </p:cNvCxnSpPr>
          <p:nvPr/>
        </p:nvCxnSpPr>
        <p:spPr>
          <a:xfrm rot="5400000">
            <a:off x="6804819" y="4764882"/>
            <a:ext cx="355600" cy="233362"/>
          </a:xfrm>
          <a:prstGeom prst="straightConnector1">
            <a:avLst/>
          </a:prstGeom>
          <a:ln w="6350" cmpd="sng">
            <a:solidFill>
              <a:schemeClr val="tx1"/>
            </a:solidFill>
            <a:headEnd type="arrow"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97386" name="TextBox 442"/>
          <p:cNvSpPr txBox="1">
            <a:spLocks noChangeArrowheads="1"/>
          </p:cNvSpPr>
          <p:nvPr/>
        </p:nvSpPr>
        <p:spPr bwMode="auto">
          <a:xfrm>
            <a:off x="2292350" y="4408488"/>
            <a:ext cx="163513" cy="184150"/>
          </a:xfrm>
          <a:prstGeom prst="rect">
            <a:avLst/>
          </a:prstGeom>
          <a:noFill/>
          <a:ln w="9525">
            <a:noFill/>
            <a:miter lim="800000"/>
            <a:headEnd/>
            <a:tailEnd/>
          </a:ln>
        </p:spPr>
        <p:txBody>
          <a:bodyPr lIns="0" tIns="0" rIns="0" bIns="0">
            <a:spAutoFit/>
          </a:bodyPr>
          <a:lstStyle/>
          <a:p>
            <a:r>
              <a:rPr lang="en-US" sz="1200"/>
              <a:t>a</a:t>
            </a:r>
            <a:r>
              <a:rPr lang="en-US" sz="1200" baseline="-25000"/>
              <a:t>0</a:t>
            </a:r>
          </a:p>
        </p:txBody>
      </p:sp>
      <p:sp>
        <p:nvSpPr>
          <p:cNvPr id="97387" name="TextBox 443"/>
          <p:cNvSpPr txBox="1">
            <a:spLocks noChangeArrowheads="1"/>
          </p:cNvSpPr>
          <p:nvPr/>
        </p:nvSpPr>
        <p:spPr bwMode="auto">
          <a:xfrm>
            <a:off x="2293938" y="4791075"/>
            <a:ext cx="163512" cy="184150"/>
          </a:xfrm>
          <a:prstGeom prst="rect">
            <a:avLst/>
          </a:prstGeom>
          <a:noFill/>
          <a:ln w="9525">
            <a:noFill/>
            <a:miter lim="800000"/>
            <a:headEnd/>
            <a:tailEnd/>
          </a:ln>
        </p:spPr>
        <p:txBody>
          <a:bodyPr lIns="0" tIns="0" rIns="0" bIns="0">
            <a:spAutoFit/>
          </a:bodyPr>
          <a:lstStyle/>
          <a:p>
            <a:r>
              <a:rPr lang="en-US" sz="1200"/>
              <a:t>b</a:t>
            </a:r>
            <a:r>
              <a:rPr lang="en-US" sz="1200" baseline="-25000"/>
              <a:t>0</a:t>
            </a:r>
          </a:p>
        </p:txBody>
      </p:sp>
      <p:sp>
        <p:nvSpPr>
          <p:cNvPr id="97388" name="TextBox 444"/>
          <p:cNvSpPr txBox="1">
            <a:spLocks noChangeArrowheads="1"/>
          </p:cNvSpPr>
          <p:nvPr/>
        </p:nvSpPr>
        <p:spPr bwMode="auto">
          <a:xfrm>
            <a:off x="7358063" y="4505325"/>
            <a:ext cx="468312" cy="369888"/>
          </a:xfrm>
          <a:prstGeom prst="rect">
            <a:avLst/>
          </a:prstGeom>
          <a:noFill/>
          <a:ln w="6350">
            <a:noFill/>
            <a:miter lim="800000"/>
            <a:headEnd/>
            <a:tailEnd/>
          </a:ln>
        </p:spPr>
        <p:txBody>
          <a:bodyPr tIns="0" bIns="91440">
            <a:spAutoFit/>
          </a:bodyPr>
          <a:lstStyle/>
          <a:p>
            <a:r>
              <a:rPr lang="en-US"/>
              <a:t>X’</a:t>
            </a:r>
            <a:endParaRPr lang="en-US" baseline="-25000"/>
          </a:p>
        </p:txBody>
      </p:sp>
      <p:sp>
        <p:nvSpPr>
          <p:cNvPr id="97389" name="TextBox 445"/>
          <p:cNvSpPr txBox="1">
            <a:spLocks noChangeArrowheads="1"/>
          </p:cNvSpPr>
          <p:nvPr/>
        </p:nvSpPr>
        <p:spPr bwMode="auto">
          <a:xfrm>
            <a:off x="3514725" y="4408488"/>
            <a:ext cx="163513" cy="184150"/>
          </a:xfrm>
          <a:prstGeom prst="rect">
            <a:avLst/>
          </a:prstGeom>
          <a:noFill/>
          <a:ln w="9525">
            <a:noFill/>
            <a:miter lim="800000"/>
            <a:headEnd/>
            <a:tailEnd/>
          </a:ln>
        </p:spPr>
        <p:txBody>
          <a:bodyPr lIns="0" tIns="0" rIns="0" bIns="0">
            <a:spAutoFit/>
          </a:bodyPr>
          <a:lstStyle/>
          <a:p>
            <a:r>
              <a:rPr lang="en-US" sz="1200"/>
              <a:t>a</a:t>
            </a:r>
            <a:r>
              <a:rPr lang="en-US" sz="1200" baseline="-25000"/>
              <a:t>1</a:t>
            </a:r>
          </a:p>
        </p:txBody>
      </p:sp>
      <p:sp>
        <p:nvSpPr>
          <p:cNvPr id="97390" name="TextBox 446"/>
          <p:cNvSpPr txBox="1">
            <a:spLocks noChangeArrowheads="1"/>
          </p:cNvSpPr>
          <p:nvPr/>
        </p:nvSpPr>
        <p:spPr bwMode="auto">
          <a:xfrm>
            <a:off x="3516313" y="4791075"/>
            <a:ext cx="163512" cy="184150"/>
          </a:xfrm>
          <a:prstGeom prst="rect">
            <a:avLst/>
          </a:prstGeom>
          <a:noFill/>
          <a:ln w="9525">
            <a:noFill/>
            <a:miter lim="800000"/>
            <a:headEnd/>
            <a:tailEnd/>
          </a:ln>
        </p:spPr>
        <p:txBody>
          <a:bodyPr lIns="0" tIns="0" rIns="0" bIns="0">
            <a:spAutoFit/>
          </a:bodyPr>
          <a:lstStyle/>
          <a:p>
            <a:r>
              <a:rPr lang="en-US" sz="1200"/>
              <a:t>b</a:t>
            </a:r>
            <a:r>
              <a:rPr lang="en-US" sz="1200" baseline="-25000"/>
              <a:t>1</a:t>
            </a:r>
          </a:p>
        </p:txBody>
      </p:sp>
      <p:sp>
        <p:nvSpPr>
          <p:cNvPr id="97391" name="TextBox 447"/>
          <p:cNvSpPr txBox="1">
            <a:spLocks noChangeArrowheads="1"/>
          </p:cNvSpPr>
          <p:nvPr/>
        </p:nvSpPr>
        <p:spPr bwMode="auto">
          <a:xfrm>
            <a:off x="4740275" y="4411663"/>
            <a:ext cx="163513" cy="184150"/>
          </a:xfrm>
          <a:prstGeom prst="rect">
            <a:avLst/>
          </a:prstGeom>
          <a:noFill/>
          <a:ln w="9525">
            <a:noFill/>
            <a:miter lim="800000"/>
            <a:headEnd/>
            <a:tailEnd/>
          </a:ln>
        </p:spPr>
        <p:txBody>
          <a:bodyPr lIns="0" tIns="0" rIns="0" bIns="0">
            <a:spAutoFit/>
          </a:bodyPr>
          <a:lstStyle/>
          <a:p>
            <a:r>
              <a:rPr lang="en-US" sz="1200"/>
              <a:t>a</a:t>
            </a:r>
            <a:r>
              <a:rPr lang="en-US" sz="1200" baseline="-25000"/>
              <a:t>2</a:t>
            </a:r>
          </a:p>
        </p:txBody>
      </p:sp>
      <p:sp>
        <p:nvSpPr>
          <p:cNvPr id="97392" name="TextBox 448"/>
          <p:cNvSpPr txBox="1">
            <a:spLocks noChangeArrowheads="1"/>
          </p:cNvSpPr>
          <p:nvPr/>
        </p:nvSpPr>
        <p:spPr bwMode="auto">
          <a:xfrm>
            <a:off x="4743450" y="4794250"/>
            <a:ext cx="161925" cy="184150"/>
          </a:xfrm>
          <a:prstGeom prst="rect">
            <a:avLst/>
          </a:prstGeom>
          <a:noFill/>
          <a:ln w="9525">
            <a:noFill/>
            <a:miter lim="800000"/>
            <a:headEnd/>
            <a:tailEnd/>
          </a:ln>
        </p:spPr>
        <p:txBody>
          <a:bodyPr lIns="0" tIns="0" rIns="0" bIns="0">
            <a:spAutoFit/>
          </a:bodyPr>
          <a:lstStyle/>
          <a:p>
            <a:r>
              <a:rPr lang="en-US" sz="1200"/>
              <a:t>b</a:t>
            </a:r>
            <a:r>
              <a:rPr lang="en-US" sz="1200" baseline="-25000"/>
              <a:t>2</a:t>
            </a:r>
          </a:p>
        </p:txBody>
      </p:sp>
      <p:sp>
        <p:nvSpPr>
          <p:cNvPr id="97393" name="TextBox 449"/>
          <p:cNvSpPr txBox="1">
            <a:spLocks noChangeArrowheads="1"/>
          </p:cNvSpPr>
          <p:nvPr/>
        </p:nvSpPr>
        <p:spPr bwMode="auto">
          <a:xfrm>
            <a:off x="5967413" y="4410075"/>
            <a:ext cx="161925" cy="184150"/>
          </a:xfrm>
          <a:prstGeom prst="rect">
            <a:avLst/>
          </a:prstGeom>
          <a:noFill/>
          <a:ln w="9525">
            <a:noFill/>
            <a:miter lim="800000"/>
            <a:headEnd/>
            <a:tailEnd/>
          </a:ln>
        </p:spPr>
        <p:txBody>
          <a:bodyPr lIns="0" tIns="0" rIns="0" bIns="0">
            <a:spAutoFit/>
          </a:bodyPr>
          <a:lstStyle/>
          <a:p>
            <a:r>
              <a:rPr lang="en-US" sz="1200"/>
              <a:t>a</a:t>
            </a:r>
            <a:r>
              <a:rPr lang="en-US" sz="1200" baseline="-25000"/>
              <a:t>3</a:t>
            </a:r>
          </a:p>
        </p:txBody>
      </p:sp>
      <p:sp>
        <p:nvSpPr>
          <p:cNvPr id="97394" name="TextBox 450"/>
          <p:cNvSpPr txBox="1">
            <a:spLocks noChangeArrowheads="1"/>
          </p:cNvSpPr>
          <p:nvPr/>
        </p:nvSpPr>
        <p:spPr bwMode="auto">
          <a:xfrm>
            <a:off x="5969000" y="4792663"/>
            <a:ext cx="163513" cy="185737"/>
          </a:xfrm>
          <a:prstGeom prst="rect">
            <a:avLst/>
          </a:prstGeom>
          <a:noFill/>
          <a:ln w="9525">
            <a:noFill/>
            <a:miter lim="800000"/>
            <a:headEnd/>
            <a:tailEnd/>
          </a:ln>
        </p:spPr>
        <p:txBody>
          <a:bodyPr lIns="0" tIns="0" rIns="0" bIns="0">
            <a:spAutoFit/>
          </a:bodyPr>
          <a:lstStyle/>
          <a:p>
            <a:r>
              <a:rPr lang="en-US" sz="1200"/>
              <a:t>b</a:t>
            </a:r>
            <a:r>
              <a:rPr lang="en-US" sz="1200" baseline="-25000"/>
              <a:t>3</a:t>
            </a:r>
          </a:p>
        </p:txBody>
      </p:sp>
      <p:sp>
        <p:nvSpPr>
          <p:cNvPr id="97395" name="TextBox 451"/>
          <p:cNvSpPr txBox="1">
            <a:spLocks noChangeArrowheads="1"/>
          </p:cNvSpPr>
          <p:nvPr/>
        </p:nvSpPr>
        <p:spPr bwMode="auto">
          <a:xfrm>
            <a:off x="7192963" y="4410075"/>
            <a:ext cx="163512" cy="185738"/>
          </a:xfrm>
          <a:prstGeom prst="rect">
            <a:avLst/>
          </a:prstGeom>
          <a:noFill/>
          <a:ln w="9525">
            <a:noFill/>
            <a:miter lim="800000"/>
            <a:headEnd/>
            <a:tailEnd/>
          </a:ln>
        </p:spPr>
        <p:txBody>
          <a:bodyPr lIns="0" tIns="0" rIns="0" bIns="0">
            <a:spAutoFit/>
          </a:bodyPr>
          <a:lstStyle/>
          <a:p>
            <a:r>
              <a:rPr lang="en-US" sz="1200"/>
              <a:t>a</a:t>
            </a:r>
            <a:r>
              <a:rPr lang="en-US" sz="1200" baseline="-25000"/>
              <a:t>4</a:t>
            </a:r>
          </a:p>
        </p:txBody>
      </p:sp>
      <p:sp>
        <p:nvSpPr>
          <p:cNvPr id="453" name="Rectangle 452"/>
          <p:cNvSpPr/>
          <p:nvPr/>
        </p:nvSpPr>
        <p:spPr>
          <a:xfrm>
            <a:off x="2492375" y="4873625"/>
            <a:ext cx="365125" cy="365125"/>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lstStyle/>
          <a:p>
            <a:pPr algn="dist"/>
            <a:r>
              <a:rPr lang="en-US" sz="300">
                <a:solidFill>
                  <a:schemeClr val="tx1"/>
                </a:solidFill>
                <a:ea typeface="MS PGothic" pitchFamily="34" charset="-128"/>
              </a:rPr>
              <a:t/>
            </a:r>
            <a:br>
              <a:rPr lang="en-US" sz="300">
                <a:solidFill>
                  <a:schemeClr val="tx1"/>
                </a:solidFill>
                <a:ea typeface="MS PGothic" pitchFamily="34" charset="-128"/>
              </a:rPr>
            </a:br>
            <a:r>
              <a:rPr lang="en-US" sz="1200">
                <a:solidFill>
                  <a:schemeClr val="tx1"/>
                </a:solidFill>
                <a:ea typeface="MS PGothic" pitchFamily="34" charset="-128"/>
              </a:rPr>
              <a:t>D</a:t>
            </a:r>
            <a:r>
              <a:rPr lang="en-US" sz="1200" baseline="-25000">
                <a:solidFill>
                  <a:schemeClr val="tx1"/>
                </a:solidFill>
                <a:ea typeface="MS PGothic" pitchFamily="34" charset="-128"/>
              </a:rPr>
              <a:t>1</a:t>
            </a:r>
          </a:p>
        </p:txBody>
      </p:sp>
      <p:sp>
        <p:nvSpPr>
          <p:cNvPr id="454" name="Rectangle 453"/>
          <p:cNvSpPr/>
          <p:nvPr/>
        </p:nvSpPr>
        <p:spPr>
          <a:xfrm>
            <a:off x="3717925" y="4875213"/>
            <a:ext cx="365125" cy="365125"/>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lstStyle/>
          <a:p>
            <a:pPr algn="dist"/>
            <a:r>
              <a:rPr lang="en-US" sz="300">
                <a:solidFill>
                  <a:schemeClr val="tx1"/>
                </a:solidFill>
                <a:ea typeface="MS PGothic" pitchFamily="34" charset="-128"/>
              </a:rPr>
              <a:t/>
            </a:r>
            <a:br>
              <a:rPr lang="en-US" sz="300">
                <a:solidFill>
                  <a:schemeClr val="tx1"/>
                </a:solidFill>
                <a:ea typeface="MS PGothic" pitchFamily="34" charset="-128"/>
              </a:rPr>
            </a:br>
            <a:r>
              <a:rPr lang="en-US" sz="1200">
                <a:solidFill>
                  <a:schemeClr val="tx1"/>
                </a:solidFill>
                <a:ea typeface="MS PGothic" pitchFamily="34" charset="-128"/>
              </a:rPr>
              <a:t>D</a:t>
            </a:r>
            <a:r>
              <a:rPr lang="en-US" sz="1200" baseline="-25000">
                <a:solidFill>
                  <a:schemeClr val="tx1"/>
                </a:solidFill>
                <a:ea typeface="MS PGothic" pitchFamily="34" charset="-128"/>
              </a:rPr>
              <a:t>2</a:t>
            </a:r>
          </a:p>
        </p:txBody>
      </p:sp>
      <p:sp>
        <p:nvSpPr>
          <p:cNvPr id="455" name="Rectangle 454"/>
          <p:cNvSpPr/>
          <p:nvPr/>
        </p:nvSpPr>
        <p:spPr>
          <a:xfrm>
            <a:off x="4943475" y="4876800"/>
            <a:ext cx="366713" cy="365125"/>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lstStyle/>
          <a:p>
            <a:pPr algn="dist"/>
            <a:r>
              <a:rPr lang="en-US" sz="300">
                <a:solidFill>
                  <a:schemeClr val="tx1"/>
                </a:solidFill>
                <a:ea typeface="MS PGothic" pitchFamily="34" charset="-128"/>
              </a:rPr>
              <a:t/>
            </a:r>
            <a:br>
              <a:rPr lang="en-US" sz="300">
                <a:solidFill>
                  <a:schemeClr val="tx1"/>
                </a:solidFill>
                <a:ea typeface="MS PGothic" pitchFamily="34" charset="-128"/>
              </a:rPr>
            </a:br>
            <a:r>
              <a:rPr lang="en-US" sz="1200">
                <a:solidFill>
                  <a:schemeClr val="tx1"/>
                </a:solidFill>
                <a:ea typeface="MS PGothic" pitchFamily="34" charset="-128"/>
              </a:rPr>
              <a:t>D</a:t>
            </a:r>
            <a:r>
              <a:rPr lang="en-US" sz="1200" baseline="-25000">
                <a:solidFill>
                  <a:schemeClr val="tx1"/>
                </a:solidFill>
                <a:ea typeface="MS PGothic" pitchFamily="34" charset="-128"/>
              </a:rPr>
              <a:t>3</a:t>
            </a:r>
          </a:p>
        </p:txBody>
      </p:sp>
      <p:sp>
        <p:nvSpPr>
          <p:cNvPr id="456" name="Rectangle 455"/>
          <p:cNvSpPr/>
          <p:nvPr/>
        </p:nvSpPr>
        <p:spPr>
          <a:xfrm>
            <a:off x="6170613" y="4878388"/>
            <a:ext cx="365125" cy="365125"/>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bIns="0"/>
          <a:lstStyle/>
          <a:p>
            <a:pPr algn="dist"/>
            <a:r>
              <a:rPr lang="en-US" sz="300">
                <a:solidFill>
                  <a:schemeClr val="tx1"/>
                </a:solidFill>
                <a:ea typeface="MS PGothic" pitchFamily="34" charset="-128"/>
              </a:rPr>
              <a:t/>
            </a:r>
            <a:br>
              <a:rPr lang="en-US" sz="300">
                <a:solidFill>
                  <a:schemeClr val="tx1"/>
                </a:solidFill>
                <a:ea typeface="MS PGothic" pitchFamily="34" charset="-128"/>
              </a:rPr>
            </a:br>
            <a:r>
              <a:rPr lang="en-US" sz="1200">
                <a:solidFill>
                  <a:schemeClr val="tx1"/>
                </a:solidFill>
                <a:ea typeface="MS PGothic" pitchFamily="34" charset="-128"/>
              </a:rPr>
              <a:t>D</a:t>
            </a:r>
            <a:r>
              <a:rPr lang="en-US" sz="1200" baseline="-25000">
                <a:solidFill>
                  <a:schemeClr val="tx1"/>
                </a:solidFill>
                <a:ea typeface="MS PGothic" pitchFamily="34" charset="-128"/>
              </a:rPr>
              <a:t>4</a:t>
            </a:r>
          </a:p>
        </p:txBody>
      </p:sp>
      <p:cxnSp>
        <p:nvCxnSpPr>
          <p:cNvPr id="461" name="Straight Arrow Connector 460"/>
          <p:cNvCxnSpPr>
            <a:endCxn id="453" idx="1"/>
          </p:cNvCxnSpPr>
          <p:nvPr/>
        </p:nvCxnSpPr>
        <p:spPr>
          <a:xfrm flipV="1">
            <a:off x="2241550" y="5056188"/>
            <a:ext cx="250825"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62" name="Straight Arrow Connector 461"/>
          <p:cNvCxnSpPr>
            <a:stCxn id="487" idx="6"/>
            <a:endCxn id="454" idx="1"/>
          </p:cNvCxnSpPr>
          <p:nvPr/>
        </p:nvCxnSpPr>
        <p:spPr>
          <a:xfrm flipV="1">
            <a:off x="3522663" y="5057775"/>
            <a:ext cx="195262"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63" name="Straight Arrow Connector 462"/>
          <p:cNvCxnSpPr>
            <a:endCxn id="455" idx="1"/>
          </p:cNvCxnSpPr>
          <p:nvPr/>
        </p:nvCxnSpPr>
        <p:spPr>
          <a:xfrm flipV="1">
            <a:off x="4748213" y="5059363"/>
            <a:ext cx="195262" cy="1587"/>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64" name="Straight Arrow Connector 463"/>
          <p:cNvCxnSpPr>
            <a:stCxn id="456" idx="3"/>
            <a:endCxn id="427" idx="2"/>
          </p:cNvCxnSpPr>
          <p:nvPr/>
        </p:nvCxnSpPr>
        <p:spPr>
          <a:xfrm>
            <a:off x="6535738" y="5060950"/>
            <a:ext cx="139700" cy="0"/>
          </a:xfrm>
          <a:prstGeom prst="straightConnector1">
            <a:avLst/>
          </a:prstGeom>
          <a:ln w="6350" cmpd="sng">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grpSp>
        <p:nvGrpSpPr>
          <p:cNvPr id="6" name="Group 498"/>
          <p:cNvGrpSpPr>
            <a:grpSpLocks/>
          </p:cNvGrpSpPr>
          <p:nvPr/>
        </p:nvGrpSpPr>
        <p:grpSpPr bwMode="auto">
          <a:xfrm>
            <a:off x="4579938" y="4892675"/>
            <a:ext cx="241300" cy="298450"/>
            <a:chOff x="4523029" y="4161971"/>
            <a:chExt cx="241362" cy="298827"/>
          </a:xfrm>
        </p:grpSpPr>
        <p:sp>
          <p:nvSpPr>
            <p:cNvPr id="97410" name="TextBox 477"/>
            <p:cNvSpPr txBox="1">
              <a:spLocks noChangeArrowheads="1"/>
            </p:cNvSpPr>
            <p:nvPr/>
          </p:nvSpPr>
          <p:spPr bwMode="auto">
            <a:xfrm>
              <a:off x="4523029" y="4276132"/>
              <a:ext cx="163025"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97411" name="TextBox 478"/>
            <p:cNvSpPr txBox="1">
              <a:spLocks noChangeArrowheads="1"/>
            </p:cNvSpPr>
            <p:nvPr/>
          </p:nvSpPr>
          <p:spPr bwMode="auto">
            <a:xfrm>
              <a:off x="4613029" y="4216142"/>
              <a:ext cx="92943" cy="184666"/>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480" name="Oval 479"/>
            <p:cNvSpPr>
              <a:spLocks noChangeArrowheads="1"/>
            </p:cNvSpPr>
            <p:nvPr/>
          </p:nvSpPr>
          <p:spPr bwMode="auto">
            <a:xfrm>
              <a:off x="4572254" y="4270057"/>
              <a:ext cx="119094" cy="119213"/>
            </a:xfrm>
            <a:prstGeom prst="ellipse">
              <a:avLst/>
            </a:prstGeom>
            <a:noFill/>
            <a:ln w="6350">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endParaRPr>
            </a:p>
          </p:txBody>
        </p:sp>
        <p:sp>
          <p:nvSpPr>
            <p:cNvPr id="97413" name="TextBox 483"/>
            <p:cNvSpPr txBox="1">
              <a:spLocks noChangeArrowheads="1"/>
            </p:cNvSpPr>
            <p:nvPr/>
          </p:nvSpPr>
          <p:spPr bwMode="auto">
            <a:xfrm>
              <a:off x="4601366" y="4161971"/>
              <a:ext cx="163025" cy="123111"/>
            </a:xfrm>
            <a:prstGeom prst="rect">
              <a:avLst/>
            </a:prstGeom>
            <a:noFill/>
            <a:ln w="9525">
              <a:noFill/>
              <a:miter lim="800000"/>
              <a:headEnd/>
              <a:tailEnd/>
            </a:ln>
          </p:spPr>
          <p:txBody>
            <a:bodyPr lIns="0" tIns="0" rIns="0" bIns="0">
              <a:spAutoFit/>
            </a:bodyPr>
            <a:lstStyle/>
            <a:p>
              <a:r>
                <a:rPr lang="en-US" sz="800"/>
                <a:t>+</a:t>
              </a:r>
              <a:endParaRPr lang="en-US" sz="800" baseline="-25000"/>
            </a:p>
          </p:txBody>
        </p:sp>
      </p:grpSp>
      <p:sp>
        <p:nvSpPr>
          <p:cNvPr id="97405" name="TextBox 484"/>
          <p:cNvSpPr txBox="1">
            <a:spLocks noChangeArrowheads="1"/>
          </p:cNvSpPr>
          <p:nvPr/>
        </p:nvSpPr>
        <p:spPr bwMode="auto">
          <a:xfrm>
            <a:off x="3354388" y="5003800"/>
            <a:ext cx="161925" cy="185738"/>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97406" name="TextBox 485"/>
          <p:cNvSpPr txBox="1">
            <a:spLocks noChangeArrowheads="1"/>
          </p:cNvSpPr>
          <p:nvPr/>
        </p:nvSpPr>
        <p:spPr bwMode="auto">
          <a:xfrm>
            <a:off x="3443288" y="4945063"/>
            <a:ext cx="93662" cy="184150"/>
          </a:xfrm>
          <a:prstGeom prst="rect">
            <a:avLst/>
          </a:prstGeom>
          <a:noFill/>
          <a:ln w="9525">
            <a:noFill/>
            <a:miter lim="800000"/>
            <a:headEnd/>
            <a:tailEnd/>
          </a:ln>
        </p:spPr>
        <p:txBody>
          <a:bodyPr lIns="0" tIns="0" rIns="0" bIns="0">
            <a:spAutoFit/>
          </a:bodyPr>
          <a:lstStyle/>
          <a:p>
            <a:r>
              <a:rPr lang="en-US" sz="1200"/>
              <a:t>-</a:t>
            </a:r>
            <a:endParaRPr lang="en-US" sz="1200" baseline="-25000"/>
          </a:p>
        </p:txBody>
      </p:sp>
      <p:sp>
        <p:nvSpPr>
          <p:cNvPr id="487" name="Oval 486"/>
          <p:cNvSpPr>
            <a:spLocks noChangeArrowheads="1"/>
          </p:cNvSpPr>
          <p:nvPr/>
        </p:nvSpPr>
        <p:spPr bwMode="auto">
          <a:xfrm>
            <a:off x="3403600" y="4999038"/>
            <a:ext cx="119063" cy="119062"/>
          </a:xfrm>
          <a:prstGeom prst="ellipse">
            <a:avLst/>
          </a:prstGeom>
          <a:noFill/>
          <a:ln w="6350">
            <a:solidFill>
              <a:schemeClr val="tx1"/>
            </a:solidFill>
            <a:round/>
            <a:headEnd/>
            <a:tailEnd/>
          </a:ln>
          <a:effectLst>
            <a:outerShdw dist="23000" dir="5400000" rotWithShape="0">
              <a:srgbClr val="808080">
                <a:alpha val="34999"/>
              </a:srgbClr>
            </a:outerShdw>
          </a:effectLst>
        </p:spPr>
        <p:txBody>
          <a:bodyPr anchor="ctr"/>
          <a:lstStyle/>
          <a:p>
            <a:pPr algn="ctr"/>
            <a:endParaRPr lang="en-US">
              <a:solidFill>
                <a:srgbClr val="FFFFFF"/>
              </a:solidFill>
            </a:endParaRPr>
          </a:p>
        </p:txBody>
      </p:sp>
      <p:sp>
        <p:nvSpPr>
          <p:cNvPr id="97408" name="TextBox 487"/>
          <p:cNvSpPr txBox="1">
            <a:spLocks noChangeArrowheads="1"/>
          </p:cNvSpPr>
          <p:nvPr/>
        </p:nvSpPr>
        <p:spPr bwMode="auto">
          <a:xfrm>
            <a:off x="3432175" y="4891088"/>
            <a:ext cx="163513" cy="122237"/>
          </a:xfrm>
          <a:prstGeom prst="rect">
            <a:avLst/>
          </a:prstGeom>
          <a:noFill/>
          <a:ln w="9525">
            <a:noFill/>
            <a:miter lim="800000"/>
            <a:headEnd/>
            <a:tailEnd/>
          </a:ln>
        </p:spPr>
        <p:txBody>
          <a:bodyPr lIns="0" tIns="0" rIns="0" bIns="0">
            <a:spAutoFit/>
          </a:bodyPr>
          <a:lstStyle/>
          <a:p>
            <a:r>
              <a:rPr lang="en-US" sz="800"/>
              <a:t>+</a:t>
            </a:r>
            <a:endParaRPr lang="en-US" sz="800" baseline="-25000"/>
          </a:p>
        </p:txBody>
      </p:sp>
      <p:sp>
        <p:nvSpPr>
          <p:cNvPr id="537" name="Title 1"/>
          <p:cNvSpPr>
            <a:spLocks noGrp="1"/>
          </p:cNvSpPr>
          <p:nvPr>
            <p:ph type="title"/>
          </p:nvPr>
        </p:nvSpPr>
        <p:spPr>
          <a:xfrm>
            <a:off x="457200" y="188913"/>
            <a:ext cx="8229600" cy="377825"/>
          </a:xfrm>
        </p:spPr>
        <p:txBody>
          <a:bodyPr>
            <a:normAutofit fontScale="90000"/>
          </a:bodyPr>
          <a:lstStyle/>
          <a:p>
            <a:pPr>
              <a:defRPr/>
            </a:pPr>
            <a:r>
              <a:rPr lang="en-US" sz="2700" smtClean="0">
                <a:ea typeface="ＭＳ Ｐゴシック" charset="-128"/>
              </a:rPr>
              <a:t>Efficient Golay Correlator</a:t>
            </a:r>
          </a:p>
        </p:txBody>
      </p:sp>
      <p:sp>
        <p:nvSpPr>
          <p:cNvPr id="150" name="Down Arrow 149">
            <a:hlinkClick r:id="rId2"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The complete codebook</a:t>
            </a:r>
          </a:p>
        </p:txBody>
      </p:sp>
      <p:pic>
        <p:nvPicPr>
          <p:cNvPr id="78851" name="Picture 3" descr="codebook.png"/>
          <p:cNvPicPr>
            <a:picLocks noChangeAspect="1"/>
          </p:cNvPicPr>
          <p:nvPr/>
        </p:nvPicPr>
        <p:blipFill>
          <a:blip r:embed="rId2"/>
          <a:srcRect/>
          <a:stretch>
            <a:fillRect/>
          </a:stretch>
        </p:blipFill>
        <p:spPr bwMode="auto">
          <a:xfrm>
            <a:off x="914400" y="1752600"/>
            <a:ext cx="7300913" cy="4957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613" y="2479675"/>
            <a:ext cx="8459787" cy="1362075"/>
          </a:xfrm>
        </p:spPr>
        <p:txBody>
          <a:bodyPr/>
          <a:lstStyle/>
          <a:p>
            <a:pPr algn="ctr">
              <a:defRPr/>
            </a:pPr>
            <a:r>
              <a:rPr lang="en-US" dirty="0" smtClean="0">
                <a:ea typeface="ＭＳ Ｐゴシック" charset="-128"/>
              </a:rPr>
              <a:t>KEYLESS spread spectrum:</a:t>
            </a:r>
            <a:br>
              <a:rPr lang="en-US" dirty="0" smtClean="0">
                <a:ea typeface="ＭＳ Ｐゴシック" charset="-128"/>
              </a:rPr>
            </a:br>
            <a:r>
              <a:rPr lang="en-US" cap="none" dirty="0" smtClean="0">
                <a:ea typeface="ＭＳ Ｐゴシック" charset="-128"/>
              </a:rPr>
              <a:t>What does it make possible?</a:t>
            </a:r>
            <a:endParaRPr lang="en-US" dirty="0">
              <a:ea typeface="ＭＳ Ｐゴシック" charset="-128"/>
            </a:endParaRPr>
          </a:p>
        </p:txBody>
      </p:sp>
      <p:sp>
        <p:nvSpPr>
          <p:cNvPr id="4" name="Down Arrow 3">
            <a:hlinkClick r:id="rId2"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r>
              <a:rPr lang="en-US" sz="2800" dirty="0" smtClean="0"/>
              <a:t>The optimal jamming signal is another valid signal</a:t>
            </a:r>
          </a:p>
        </p:txBody>
      </p:sp>
      <p:sp>
        <p:nvSpPr>
          <p:cNvPr id="56323" name="Content Placeholder 4"/>
          <p:cNvSpPr>
            <a:spLocks noGrp="1"/>
          </p:cNvSpPr>
          <p:nvPr>
            <p:ph idx="1"/>
          </p:nvPr>
        </p:nvSpPr>
        <p:spPr/>
        <p:txBody>
          <a:bodyPr/>
          <a:lstStyle/>
          <a:p>
            <a:r>
              <a:rPr lang="en-US" sz="2400" dirty="0" smtClean="0"/>
              <a:t>With no key, jammer can transmit valid signals. </a:t>
            </a:r>
          </a:p>
          <a:p>
            <a:r>
              <a:rPr lang="en-US" sz="2400" dirty="0" smtClean="0"/>
              <a:t>We must assume they can align with legitimate signal.</a:t>
            </a:r>
          </a:p>
          <a:p>
            <a:r>
              <a:rPr lang="en-US" sz="2400" dirty="0" smtClean="0"/>
              <a:t>Causes extreme difficulty for receivers, which can’t decide which valid signal is the legitimate one.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0" y="5257800"/>
            <a:ext cx="9144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MS PGothic" pitchFamily="34" charset="-128"/>
            </a:endParaRPr>
          </a:p>
        </p:txBody>
      </p:sp>
      <p:sp>
        <p:nvSpPr>
          <p:cNvPr id="46083" name="Rectangle 2"/>
          <p:cNvSpPr>
            <a:spLocks noGrp="1" noChangeArrowheads="1"/>
          </p:cNvSpPr>
          <p:nvPr>
            <p:ph type="title"/>
          </p:nvPr>
        </p:nvSpPr>
        <p:spPr/>
        <p:txBody>
          <a:bodyPr/>
          <a:lstStyle/>
          <a:p>
            <a:r>
              <a:rPr lang="en-US" u="sng" dirty="0" err="1" smtClean="0"/>
              <a:t>Unkeyed</a:t>
            </a:r>
            <a:r>
              <a:rPr lang="en-US" u="sng" dirty="0" smtClean="0"/>
              <a:t> </a:t>
            </a:r>
            <a:r>
              <a:rPr lang="en-US" dirty="0" smtClean="0"/>
              <a:t>Jam Resistance</a:t>
            </a:r>
          </a:p>
        </p:txBody>
      </p:sp>
      <p:sp>
        <p:nvSpPr>
          <p:cNvPr id="46084" name="Rectangle 3"/>
          <p:cNvSpPr>
            <a:spLocks noGrp="1" noChangeArrowheads="1"/>
          </p:cNvSpPr>
          <p:nvPr>
            <p:ph idx="1"/>
          </p:nvPr>
        </p:nvSpPr>
        <p:spPr>
          <a:xfrm>
            <a:off x="382588" y="2255837"/>
            <a:ext cx="8229600" cy="4525963"/>
          </a:xfrm>
        </p:spPr>
        <p:txBody>
          <a:bodyPr/>
          <a:lstStyle/>
          <a:p>
            <a:r>
              <a:rPr lang="en-US" dirty="0" smtClean="0"/>
              <a:t>Jam Resistant Communication</a:t>
            </a:r>
          </a:p>
          <a:p>
            <a:pPr lvl="1"/>
            <a:r>
              <a:rPr lang="en-US" dirty="0" smtClean="0"/>
              <a:t>Need jam resistance </a:t>
            </a:r>
            <a:r>
              <a:rPr lang="en-US" u="sng" dirty="0" smtClean="0"/>
              <a:t>without</a:t>
            </a:r>
            <a:r>
              <a:rPr lang="en-US" dirty="0" smtClean="0"/>
              <a:t> a shared secret</a:t>
            </a:r>
          </a:p>
          <a:p>
            <a:pPr lvl="1"/>
            <a:r>
              <a:rPr lang="en-US" dirty="0" smtClean="0"/>
              <a:t>Needed for civilian GPS, </a:t>
            </a:r>
            <a:r>
              <a:rPr lang="en-US" dirty="0" err="1" smtClean="0"/>
              <a:t>RFID</a:t>
            </a:r>
            <a:r>
              <a:rPr lang="en-US" dirty="0" smtClean="0"/>
              <a:t>, radio nets</a:t>
            </a:r>
          </a:p>
          <a:p>
            <a:pPr lvl="1"/>
            <a:endParaRPr lang="en-US" dirty="0" smtClean="0"/>
          </a:p>
        </p:txBody>
      </p:sp>
      <p:grpSp>
        <p:nvGrpSpPr>
          <p:cNvPr id="2" name="Group 126"/>
          <p:cNvGrpSpPr>
            <a:grpSpLocks/>
          </p:cNvGrpSpPr>
          <p:nvPr/>
        </p:nvGrpSpPr>
        <p:grpSpPr bwMode="auto">
          <a:xfrm>
            <a:off x="7518400" y="1879600"/>
            <a:ext cx="1473200" cy="1473200"/>
            <a:chOff x="1775" y="2170"/>
            <a:chExt cx="1486" cy="1486"/>
          </a:xfrm>
        </p:grpSpPr>
        <p:sp>
          <p:nvSpPr>
            <p:cNvPr id="46140" name="Oval 120"/>
            <p:cNvSpPr>
              <a:spLocks noChangeArrowheads="1"/>
            </p:cNvSpPr>
            <p:nvPr/>
          </p:nvSpPr>
          <p:spPr bwMode="auto">
            <a:xfrm>
              <a:off x="1939" y="2644"/>
              <a:ext cx="478" cy="476"/>
            </a:xfrm>
            <a:prstGeom prst="ellipse">
              <a:avLst/>
            </a:prstGeom>
            <a:solidFill>
              <a:srgbClr val="0C2D83"/>
            </a:solidFill>
            <a:ln w="12700">
              <a:noFill/>
              <a:round/>
              <a:headEnd/>
              <a:tailEnd/>
            </a:ln>
          </p:spPr>
          <p:txBody>
            <a:bodyPr wrap="none" anchor="ctr"/>
            <a:lstStyle/>
            <a:p>
              <a:endParaRPr lang="en-US"/>
            </a:p>
          </p:txBody>
        </p:sp>
        <p:sp>
          <p:nvSpPr>
            <p:cNvPr id="46141" name="Rectangle 121"/>
            <p:cNvSpPr>
              <a:spLocks noChangeArrowheads="1"/>
            </p:cNvSpPr>
            <p:nvPr/>
          </p:nvSpPr>
          <p:spPr bwMode="auto">
            <a:xfrm>
              <a:off x="2144" y="2795"/>
              <a:ext cx="959" cy="136"/>
            </a:xfrm>
            <a:prstGeom prst="rect">
              <a:avLst/>
            </a:prstGeom>
            <a:solidFill>
              <a:srgbClr val="0C2D83"/>
            </a:solidFill>
            <a:ln w="12700">
              <a:noFill/>
              <a:miter lim="800000"/>
              <a:headEnd/>
              <a:tailEnd/>
            </a:ln>
          </p:spPr>
          <p:txBody>
            <a:bodyPr wrap="none" anchor="ctr"/>
            <a:lstStyle/>
            <a:p>
              <a:endParaRPr lang="en-US"/>
            </a:p>
          </p:txBody>
        </p:sp>
        <p:sp>
          <p:nvSpPr>
            <p:cNvPr id="46142" name="Rectangle 122"/>
            <p:cNvSpPr>
              <a:spLocks noChangeArrowheads="1"/>
            </p:cNvSpPr>
            <p:nvPr/>
          </p:nvSpPr>
          <p:spPr bwMode="auto">
            <a:xfrm>
              <a:off x="2800" y="2863"/>
              <a:ext cx="86" cy="189"/>
            </a:xfrm>
            <a:prstGeom prst="rect">
              <a:avLst/>
            </a:prstGeom>
            <a:solidFill>
              <a:srgbClr val="0C2D83"/>
            </a:solidFill>
            <a:ln w="12700">
              <a:noFill/>
              <a:miter lim="800000"/>
              <a:headEnd/>
              <a:tailEnd/>
            </a:ln>
          </p:spPr>
          <p:txBody>
            <a:bodyPr wrap="none" anchor="ctr"/>
            <a:lstStyle/>
            <a:p>
              <a:endParaRPr lang="en-US"/>
            </a:p>
          </p:txBody>
        </p:sp>
        <p:sp>
          <p:nvSpPr>
            <p:cNvPr id="46143" name="Rectangle 123"/>
            <p:cNvSpPr>
              <a:spLocks noChangeArrowheads="1"/>
            </p:cNvSpPr>
            <p:nvPr/>
          </p:nvSpPr>
          <p:spPr bwMode="auto">
            <a:xfrm>
              <a:off x="2942" y="2863"/>
              <a:ext cx="85" cy="189"/>
            </a:xfrm>
            <a:prstGeom prst="rect">
              <a:avLst/>
            </a:prstGeom>
            <a:solidFill>
              <a:srgbClr val="0C2D83"/>
            </a:solidFill>
            <a:ln w="12700">
              <a:noFill/>
              <a:miter lim="800000"/>
              <a:headEnd/>
              <a:tailEnd/>
            </a:ln>
          </p:spPr>
          <p:txBody>
            <a:bodyPr wrap="none" anchor="ctr"/>
            <a:lstStyle/>
            <a:p>
              <a:endParaRPr lang="en-US"/>
            </a:p>
          </p:txBody>
        </p:sp>
        <p:sp>
          <p:nvSpPr>
            <p:cNvPr id="46144" name="Oval 124"/>
            <p:cNvSpPr>
              <a:spLocks noChangeArrowheads="1"/>
            </p:cNvSpPr>
            <p:nvPr/>
          </p:nvSpPr>
          <p:spPr bwMode="auto">
            <a:xfrm>
              <a:off x="2083" y="2787"/>
              <a:ext cx="193" cy="192"/>
            </a:xfrm>
            <a:prstGeom prst="ellipse">
              <a:avLst/>
            </a:prstGeom>
            <a:solidFill>
              <a:schemeClr val="bg1"/>
            </a:solidFill>
            <a:ln w="12700">
              <a:noFill/>
              <a:round/>
              <a:headEnd/>
              <a:tailEnd/>
            </a:ln>
          </p:spPr>
          <p:txBody>
            <a:bodyPr wrap="none" anchor="ctr"/>
            <a:lstStyle/>
            <a:p>
              <a:endParaRPr lang="en-US"/>
            </a:p>
          </p:txBody>
        </p:sp>
        <p:sp>
          <p:nvSpPr>
            <p:cNvPr id="46145" name="AutoShape 125"/>
            <p:cNvSpPr>
              <a:spLocks noChangeArrowheads="1"/>
            </p:cNvSpPr>
            <p:nvPr/>
          </p:nvSpPr>
          <p:spPr bwMode="auto">
            <a:xfrm>
              <a:off x="1775" y="2170"/>
              <a:ext cx="1486" cy="14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69 h 21600"/>
                <a:gd name="T26" fmla="*/ 18431 w 21600"/>
                <a:gd name="T27" fmla="*/ 184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72" y="17364"/>
                  </a:moveTo>
                  <a:cubicBezTo>
                    <a:pt x="19697" y="15564"/>
                    <a:pt x="20597" y="13225"/>
                    <a:pt x="20597" y="10800"/>
                  </a:cubicBezTo>
                  <a:cubicBezTo>
                    <a:pt x="20597" y="5389"/>
                    <a:pt x="16210" y="1003"/>
                    <a:pt x="10800" y="1003"/>
                  </a:cubicBezTo>
                  <a:cubicBezTo>
                    <a:pt x="8374" y="1002"/>
                    <a:pt x="6035" y="1902"/>
                    <a:pt x="4235" y="3527"/>
                  </a:cubicBezTo>
                  <a:close/>
                  <a:moveTo>
                    <a:pt x="3527" y="4235"/>
                  </a:moveTo>
                  <a:cubicBezTo>
                    <a:pt x="1902" y="6035"/>
                    <a:pt x="1003" y="8374"/>
                    <a:pt x="1003" y="10799"/>
                  </a:cubicBezTo>
                  <a:cubicBezTo>
                    <a:pt x="1003" y="16210"/>
                    <a:pt x="5389" y="20597"/>
                    <a:pt x="10800" y="20597"/>
                  </a:cubicBezTo>
                  <a:cubicBezTo>
                    <a:pt x="13225" y="20597"/>
                    <a:pt x="15564" y="19697"/>
                    <a:pt x="17364" y="18072"/>
                  </a:cubicBezTo>
                  <a:close/>
                </a:path>
              </a:pathLst>
            </a:custGeom>
            <a:solidFill>
              <a:srgbClr val="8F0B01"/>
            </a:solidFill>
            <a:ln w="12700">
              <a:solidFill>
                <a:schemeClr val="tx1"/>
              </a:solidFill>
              <a:miter lim="800000"/>
              <a:headEnd/>
              <a:tailEnd/>
            </a:ln>
          </p:spPr>
          <p:txBody>
            <a:bodyPr wrap="none" anchor="ctr"/>
            <a:lstStyle/>
            <a:p>
              <a:endParaRPr lang="en-US"/>
            </a:p>
          </p:txBody>
        </p:sp>
      </p:grpSp>
      <p:grpSp>
        <p:nvGrpSpPr>
          <p:cNvPr id="3" name="Group 52"/>
          <p:cNvGrpSpPr>
            <a:grpSpLocks/>
          </p:cNvGrpSpPr>
          <p:nvPr/>
        </p:nvGrpSpPr>
        <p:grpSpPr bwMode="auto">
          <a:xfrm>
            <a:off x="304800" y="3962400"/>
            <a:ext cx="3441700" cy="1512177"/>
            <a:chOff x="723900" y="2192338"/>
            <a:chExt cx="7396163" cy="3251200"/>
          </a:xfrm>
        </p:grpSpPr>
        <p:pic>
          <p:nvPicPr>
            <p:cNvPr id="46123" name="Picture 11" descr="a10cas"/>
            <p:cNvPicPr>
              <a:picLocks noChangeAspect="1" noChangeArrowheads="1"/>
            </p:cNvPicPr>
            <p:nvPr/>
          </p:nvPicPr>
          <p:blipFill>
            <a:blip r:embed="rId2"/>
            <a:srcRect/>
            <a:stretch>
              <a:fillRect/>
            </a:stretch>
          </p:blipFill>
          <p:spPr bwMode="auto">
            <a:xfrm>
              <a:off x="723900" y="4114800"/>
              <a:ext cx="2068513" cy="1328738"/>
            </a:xfrm>
            <a:prstGeom prst="rect">
              <a:avLst/>
            </a:prstGeom>
            <a:noFill/>
            <a:ln w="9525">
              <a:noFill/>
              <a:miter lim="800000"/>
              <a:headEnd/>
              <a:tailEnd/>
            </a:ln>
          </p:spPr>
        </p:pic>
        <p:pic>
          <p:nvPicPr>
            <p:cNvPr id="46124" name="Picture 12" descr="AIRLINE"/>
            <p:cNvPicPr>
              <a:picLocks noChangeAspect="1" noChangeArrowheads="1"/>
            </p:cNvPicPr>
            <p:nvPr/>
          </p:nvPicPr>
          <p:blipFill>
            <a:blip r:embed="rId3"/>
            <a:srcRect/>
            <a:stretch>
              <a:fillRect/>
            </a:stretch>
          </p:blipFill>
          <p:spPr bwMode="auto">
            <a:xfrm>
              <a:off x="5299075" y="3951288"/>
              <a:ext cx="2820988" cy="966787"/>
            </a:xfrm>
            <a:prstGeom prst="rect">
              <a:avLst/>
            </a:prstGeom>
            <a:noFill/>
            <a:ln w="9525">
              <a:noFill/>
              <a:miter lim="800000"/>
              <a:headEnd/>
              <a:tailEnd/>
            </a:ln>
          </p:spPr>
        </p:pic>
        <p:pic>
          <p:nvPicPr>
            <p:cNvPr id="46125" name="Picture 13"/>
            <p:cNvPicPr>
              <a:picLocks noChangeAspect="1" noChangeArrowheads="1"/>
            </p:cNvPicPr>
            <p:nvPr/>
          </p:nvPicPr>
          <p:blipFill>
            <a:blip r:embed="rId4"/>
            <a:srcRect/>
            <a:stretch>
              <a:fillRect/>
            </a:stretch>
          </p:blipFill>
          <p:spPr bwMode="auto">
            <a:xfrm>
              <a:off x="2608263" y="2192338"/>
              <a:ext cx="3783012" cy="1778000"/>
            </a:xfrm>
            <a:prstGeom prst="rect">
              <a:avLst/>
            </a:prstGeom>
            <a:noFill/>
            <a:ln w="9525">
              <a:noFill/>
              <a:miter lim="800000"/>
              <a:headEnd/>
              <a:tailEnd/>
            </a:ln>
          </p:spPr>
        </p:pic>
        <p:sp>
          <p:nvSpPr>
            <p:cNvPr id="46126" name="Text Box 14"/>
            <p:cNvSpPr txBox="1">
              <a:spLocks noChangeArrowheads="1"/>
            </p:cNvSpPr>
            <p:nvPr/>
          </p:nvSpPr>
          <p:spPr bwMode="auto">
            <a:xfrm>
              <a:off x="5254623" y="2571752"/>
              <a:ext cx="573090" cy="1793236"/>
            </a:xfrm>
            <a:prstGeom prst="rect">
              <a:avLst/>
            </a:prstGeom>
            <a:noFill/>
            <a:ln w="12700">
              <a:noFill/>
              <a:miter lim="800000"/>
              <a:headEnd/>
              <a:tailEnd/>
            </a:ln>
          </p:spPr>
          <p:txBody>
            <a:bodyPr>
              <a:spAutoFit/>
            </a:bodyPr>
            <a:lstStyle/>
            <a:p>
              <a:r>
                <a:rPr lang="en-US" sz="2000" b="1">
                  <a:solidFill>
                    <a:srgbClr val="33CC33"/>
                  </a:solidFill>
                  <a:latin typeface="Arial Black" pitchFamily="34" charset="0"/>
                </a:rPr>
                <a:t>?</a:t>
              </a:r>
            </a:p>
          </p:txBody>
        </p:sp>
        <p:sp>
          <p:nvSpPr>
            <p:cNvPr id="46127" name="Text Box 15"/>
            <p:cNvSpPr txBox="1">
              <a:spLocks noChangeArrowheads="1"/>
            </p:cNvSpPr>
            <p:nvPr/>
          </p:nvSpPr>
          <p:spPr bwMode="auto">
            <a:xfrm>
              <a:off x="6391276" y="3382965"/>
              <a:ext cx="573090" cy="1793236"/>
            </a:xfrm>
            <a:prstGeom prst="rect">
              <a:avLst/>
            </a:prstGeom>
            <a:noFill/>
            <a:ln w="12700">
              <a:noFill/>
              <a:miter lim="800000"/>
              <a:headEnd/>
              <a:tailEnd/>
            </a:ln>
          </p:spPr>
          <p:txBody>
            <a:bodyPr>
              <a:spAutoFit/>
            </a:bodyPr>
            <a:lstStyle/>
            <a:p>
              <a:r>
                <a:rPr lang="en-US" sz="2000" b="1">
                  <a:solidFill>
                    <a:srgbClr val="33CC33"/>
                  </a:solidFill>
                  <a:latin typeface="Arial Black" pitchFamily="34" charset="0"/>
                </a:rPr>
                <a:t>?</a:t>
              </a:r>
            </a:p>
          </p:txBody>
        </p:sp>
        <p:grpSp>
          <p:nvGrpSpPr>
            <p:cNvPr id="4" name="Group 62"/>
            <p:cNvGrpSpPr>
              <a:grpSpLocks/>
            </p:cNvGrpSpPr>
            <p:nvPr/>
          </p:nvGrpSpPr>
          <p:grpSpPr bwMode="auto">
            <a:xfrm>
              <a:off x="2654302" y="2792413"/>
              <a:ext cx="1009651" cy="412750"/>
              <a:chOff x="1067" y="2964"/>
              <a:chExt cx="477" cy="196"/>
            </a:xfrm>
          </p:grpSpPr>
          <p:sp>
            <p:nvSpPr>
              <p:cNvPr id="46135" name="Oval 63"/>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sz="2000"/>
              </a:p>
            </p:txBody>
          </p:sp>
          <p:sp>
            <p:nvSpPr>
              <p:cNvPr id="46136" name="Rectangle 64"/>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sz="2000"/>
              </a:p>
            </p:txBody>
          </p:sp>
          <p:sp>
            <p:nvSpPr>
              <p:cNvPr id="46137" name="Rectangle 65"/>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sz="2000"/>
              </a:p>
            </p:txBody>
          </p:sp>
          <p:sp>
            <p:nvSpPr>
              <p:cNvPr id="46138" name="Rectangle 66"/>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sz="2000"/>
              </a:p>
            </p:txBody>
          </p:sp>
          <p:sp>
            <p:nvSpPr>
              <p:cNvPr id="46139" name="Oval 67"/>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sz="2000"/>
              </a:p>
            </p:txBody>
          </p:sp>
        </p:grpSp>
        <p:grpSp>
          <p:nvGrpSpPr>
            <p:cNvPr id="5" name="Group 68"/>
            <p:cNvGrpSpPr>
              <a:grpSpLocks/>
            </p:cNvGrpSpPr>
            <p:nvPr/>
          </p:nvGrpSpPr>
          <p:grpSpPr bwMode="auto">
            <a:xfrm>
              <a:off x="1390652" y="3603625"/>
              <a:ext cx="1009651" cy="412750"/>
              <a:chOff x="1067" y="2964"/>
              <a:chExt cx="477" cy="196"/>
            </a:xfrm>
          </p:grpSpPr>
          <p:sp>
            <p:nvSpPr>
              <p:cNvPr id="46130" name="Oval 69"/>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sz="2000"/>
              </a:p>
            </p:txBody>
          </p:sp>
          <p:sp>
            <p:nvSpPr>
              <p:cNvPr id="46131" name="Rectangle 70"/>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sz="2000"/>
              </a:p>
            </p:txBody>
          </p:sp>
          <p:sp>
            <p:nvSpPr>
              <p:cNvPr id="46132" name="Rectangle 71"/>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sz="2000"/>
              </a:p>
            </p:txBody>
          </p:sp>
          <p:sp>
            <p:nvSpPr>
              <p:cNvPr id="46133" name="Rectangle 72"/>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sz="2000"/>
              </a:p>
            </p:txBody>
          </p:sp>
          <p:sp>
            <p:nvSpPr>
              <p:cNvPr id="46134" name="Oval 73"/>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sz="2000"/>
              </a:p>
            </p:txBody>
          </p:sp>
        </p:grpSp>
      </p:grpSp>
      <p:grpSp>
        <p:nvGrpSpPr>
          <p:cNvPr id="6" name="Group 68"/>
          <p:cNvGrpSpPr>
            <a:grpSpLocks/>
          </p:cNvGrpSpPr>
          <p:nvPr/>
        </p:nvGrpSpPr>
        <p:grpSpPr bwMode="auto">
          <a:xfrm>
            <a:off x="3810000" y="4876800"/>
            <a:ext cx="2081213" cy="1836738"/>
            <a:chOff x="7467600" y="5378052"/>
            <a:chExt cx="1676400" cy="1479948"/>
          </a:xfrm>
        </p:grpSpPr>
        <p:pic>
          <p:nvPicPr>
            <p:cNvPr id="46121" name="Picture 64" descr="http://www.ida.gov.sg/images/content/programmes/programmes_level3/rfid1.jpg"/>
            <p:cNvPicPr>
              <a:picLocks noChangeAspect="1" noChangeArrowheads="1"/>
            </p:cNvPicPr>
            <p:nvPr/>
          </p:nvPicPr>
          <p:blipFill>
            <a:blip r:embed="rId5"/>
            <a:srcRect t="17519" r="36000"/>
            <a:stretch>
              <a:fillRect/>
            </a:stretch>
          </p:blipFill>
          <p:spPr bwMode="auto">
            <a:xfrm>
              <a:off x="7467600" y="5378052"/>
              <a:ext cx="1676400" cy="1479948"/>
            </a:xfrm>
            <a:prstGeom prst="rect">
              <a:avLst/>
            </a:prstGeom>
            <a:noFill/>
            <a:ln w="9525">
              <a:noFill/>
              <a:miter lim="800000"/>
              <a:headEnd/>
              <a:tailEnd/>
            </a:ln>
          </p:spPr>
        </p:pic>
        <p:sp>
          <p:nvSpPr>
            <p:cNvPr id="67" name="Rectangle 66"/>
            <p:cNvSpPr/>
            <p:nvPr/>
          </p:nvSpPr>
          <p:spPr>
            <a:xfrm>
              <a:off x="8791074" y="6214600"/>
              <a:ext cx="352926" cy="153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grpSp>
      <p:grpSp>
        <p:nvGrpSpPr>
          <p:cNvPr id="7" name="Group 19"/>
          <p:cNvGrpSpPr>
            <a:grpSpLocks/>
          </p:cNvGrpSpPr>
          <p:nvPr/>
        </p:nvGrpSpPr>
        <p:grpSpPr bwMode="auto">
          <a:xfrm>
            <a:off x="5257800" y="3886200"/>
            <a:ext cx="3663838" cy="1746250"/>
            <a:chOff x="317500" y="1568450"/>
            <a:chExt cx="8420100" cy="4017963"/>
          </a:xfrm>
        </p:grpSpPr>
        <p:grpSp>
          <p:nvGrpSpPr>
            <p:cNvPr id="8" name="Group 45"/>
            <p:cNvGrpSpPr>
              <a:grpSpLocks/>
            </p:cNvGrpSpPr>
            <p:nvPr/>
          </p:nvGrpSpPr>
          <p:grpSpPr bwMode="auto">
            <a:xfrm>
              <a:off x="317500" y="1568450"/>
              <a:ext cx="8420101" cy="4017963"/>
              <a:chOff x="192" y="1008"/>
              <a:chExt cx="5136" cy="2457"/>
            </a:xfrm>
          </p:grpSpPr>
          <p:pic>
            <p:nvPicPr>
              <p:cNvPr id="46114" name="Picture 46" descr="7-23e"/>
              <p:cNvPicPr>
                <a:picLocks noChangeAspect="1" noChangeArrowheads="1"/>
              </p:cNvPicPr>
              <p:nvPr/>
            </p:nvPicPr>
            <p:blipFill>
              <a:blip r:embed="rId6"/>
              <a:srcRect/>
              <a:stretch>
                <a:fillRect/>
              </a:stretch>
            </p:blipFill>
            <p:spPr bwMode="auto">
              <a:xfrm>
                <a:off x="192" y="1008"/>
                <a:ext cx="1344" cy="1218"/>
              </a:xfrm>
              <a:prstGeom prst="rect">
                <a:avLst/>
              </a:prstGeom>
              <a:noFill/>
              <a:ln w="9525">
                <a:noFill/>
                <a:miter lim="800000"/>
                <a:headEnd/>
                <a:tailEnd/>
              </a:ln>
            </p:spPr>
          </p:pic>
          <p:pic>
            <p:nvPicPr>
              <p:cNvPr id="46115" name="Picture 47" descr="1-23a"/>
              <p:cNvPicPr>
                <a:picLocks noChangeAspect="1" noChangeArrowheads="1"/>
              </p:cNvPicPr>
              <p:nvPr/>
            </p:nvPicPr>
            <p:blipFill>
              <a:blip r:embed="rId7"/>
              <a:srcRect/>
              <a:stretch>
                <a:fillRect/>
              </a:stretch>
            </p:blipFill>
            <p:spPr bwMode="auto">
              <a:xfrm>
                <a:off x="4564" y="2832"/>
                <a:ext cx="764" cy="555"/>
              </a:xfrm>
              <a:prstGeom prst="rect">
                <a:avLst/>
              </a:prstGeom>
              <a:noFill/>
              <a:ln w="9525">
                <a:noFill/>
                <a:miter lim="800000"/>
                <a:headEnd/>
                <a:tailEnd/>
              </a:ln>
            </p:spPr>
          </p:pic>
          <p:pic>
            <p:nvPicPr>
              <p:cNvPr id="46116" name="Picture 48" descr="7-07e"/>
              <p:cNvPicPr>
                <a:picLocks noChangeAspect="1" noChangeArrowheads="1"/>
              </p:cNvPicPr>
              <p:nvPr/>
            </p:nvPicPr>
            <p:blipFill>
              <a:blip r:embed="rId8"/>
              <a:srcRect/>
              <a:stretch>
                <a:fillRect/>
              </a:stretch>
            </p:blipFill>
            <p:spPr bwMode="auto">
              <a:xfrm>
                <a:off x="2688" y="1152"/>
                <a:ext cx="1776" cy="787"/>
              </a:xfrm>
              <a:prstGeom prst="rect">
                <a:avLst/>
              </a:prstGeom>
              <a:noFill/>
              <a:ln w="9525">
                <a:noFill/>
                <a:miter lim="800000"/>
                <a:headEnd/>
                <a:tailEnd/>
              </a:ln>
            </p:spPr>
          </p:pic>
          <p:pic>
            <p:nvPicPr>
              <p:cNvPr id="46117" name="Picture 49" descr="a10cas"/>
              <p:cNvPicPr>
                <a:picLocks noChangeAspect="1" noChangeArrowheads="1"/>
              </p:cNvPicPr>
              <p:nvPr/>
            </p:nvPicPr>
            <p:blipFill>
              <a:blip r:embed="rId9"/>
              <a:srcRect/>
              <a:stretch>
                <a:fillRect/>
              </a:stretch>
            </p:blipFill>
            <p:spPr bwMode="auto">
              <a:xfrm>
                <a:off x="1536" y="2544"/>
                <a:ext cx="1434" cy="921"/>
              </a:xfrm>
              <a:prstGeom prst="rect">
                <a:avLst/>
              </a:prstGeom>
              <a:noFill/>
              <a:ln w="9525">
                <a:noFill/>
                <a:miter lim="800000"/>
                <a:headEnd/>
                <a:tailEnd/>
              </a:ln>
            </p:spPr>
          </p:pic>
          <p:sp>
            <p:nvSpPr>
              <p:cNvPr id="46118" name="Freeform 50"/>
              <p:cNvSpPr>
                <a:spLocks/>
              </p:cNvSpPr>
              <p:nvPr/>
            </p:nvSpPr>
            <p:spPr bwMode="auto">
              <a:xfrm>
                <a:off x="960" y="1872"/>
                <a:ext cx="768" cy="1104"/>
              </a:xfrm>
              <a:custGeom>
                <a:avLst/>
                <a:gdLst>
                  <a:gd name="T0" fmla="*/ 0 w 720"/>
                  <a:gd name="T1" fmla="*/ 0 h 1104"/>
                  <a:gd name="T2" fmla="*/ 754 w 720"/>
                  <a:gd name="T3" fmla="*/ 576 h 1104"/>
                  <a:gd name="T4" fmla="*/ 882 w 720"/>
                  <a:gd name="T5" fmla="*/ 432 h 1104"/>
                  <a:gd name="T6" fmla="*/ 1894 w 720"/>
                  <a:gd name="T7" fmla="*/ 1104 h 1104"/>
                  <a:gd name="T8" fmla="*/ 0 60000 65536"/>
                  <a:gd name="T9" fmla="*/ 0 60000 65536"/>
                  <a:gd name="T10" fmla="*/ 0 60000 65536"/>
                  <a:gd name="T11" fmla="*/ 0 60000 65536"/>
                  <a:gd name="T12" fmla="*/ 0 w 720"/>
                  <a:gd name="T13" fmla="*/ 0 h 1104"/>
                  <a:gd name="T14" fmla="*/ 720 w 720"/>
                  <a:gd name="T15" fmla="*/ 1104 h 1104"/>
                </a:gdLst>
                <a:ahLst/>
                <a:cxnLst>
                  <a:cxn ang="T8">
                    <a:pos x="T0" y="T1"/>
                  </a:cxn>
                  <a:cxn ang="T9">
                    <a:pos x="T2" y="T3"/>
                  </a:cxn>
                  <a:cxn ang="T10">
                    <a:pos x="T4" y="T5"/>
                  </a:cxn>
                  <a:cxn ang="T11">
                    <a:pos x="T6" y="T7"/>
                  </a:cxn>
                </a:cxnLst>
                <a:rect l="T12" t="T13" r="T14" b="T15"/>
                <a:pathLst>
                  <a:path w="720" h="1104">
                    <a:moveTo>
                      <a:pt x="0" y="0"/>
                    </a:moveTo>
                    <a:lnTo>
                      <a:pt x="288" y="576"/>
                    </a:lnTo>
                    <a:lnTo>
                      <a:pt x="336" y="432"/>
                    </a:lnTo>
                    <a:lnTo>
                      <a:pt x="720" y="1104"/>
                    </a:lnTo>
                  </a:path>
                </a:pathLst>
              </a:custGeom>
              <a:noFill/>
              <a:ln w="12700">
                <a:solidFill>
                  <a:srgbClr val="FFC000"/>
                </a:solidFill>
                <a:round/>
                <a:headEnd/>
                <a:tailEnd type="arrow" w="med" len="med"/>
              </a:ln>
            </p:spPr>
            <p:txBody>
              <a:bodyPr/>
              <a:lstStyle/>
              <a:p>
                <a:endParaRPr lang="en-US"/>
              </a:p>
            </p:txBody>
          </p:sp>
          <p:sp>
            <p:nvSpPr>
              <p:cNvPr id="46119" name="Freeform 51"/>
              <p:cNvSpPr>
                <a:spLocks/>
              </p:cNvSpPr>
              <p:nvPr/>
            </p:nvSpPr>
            <p:spPr bwMode="auto">
              <a:xfrm flipV="1">
                <a:off x="1872" y="1824"/>
                <a:ext cx="1440" cy="1152"/>
              </a:xfrm>
              <a:custGeom>
                <a:avLst/>
                <a:gdLst>
                  <a:gd name="T0" fmla="*/ 0 w 720"/>
                  <a:gd name="T1" fmla="*/ 0 h 1104"/>
                  <a:gd name="T2" fmla="*/ 9437185 w 720"/>
                  <a:gd name="T3" fmla="*/ 1090 h 1104"/>
                  <a:gd name="T4" fmla="*/ 11010048 w 720"/>
                  <a:gd name="T5" fmla="*/ 816 h 1104"/>
                  <a:gd name="T6" fmla="*/ 23592960 w 720"/>
                  <a:gd name="T7" fmla="*/ 2089 h 1104"/>
                  <a:gd name="T8" fmla="*/ 0 60000 65536"/>
                  <a:gd name="T9" fmla="*/ 0 60000 65536"/>
                  <a:gd name="T10" fmla="*/ 0 60000 65536"/>
                  <a:gd name="T11" fmla="*/ 0 60000 65536"/>
                  <a:gd name="T12" fmla="*/ 0 w 720"/>
                  <a:gd name="T13" fmla="*/ 0 h 1104"/>
                  <a:gd name="T14" fmla="*/ 720 w 720"/>
                  <a:gd name="T15" fmla="*/ 1104 h 1104"/>
                </a:gdLst>
                <a:ahLst/>
                <a:cxnLst>
                  <a:cxn ang="T8">
                    <a:pos x="T0" y="T1"/>
                  </a:cxn>
                  <a:cxn ang="T9">
                    <a:pos x="T2" y="T3"/>
                  </a:cxn>
                  <a:cxn ang="T10">
                    <a:pos x="T4" y="T5"/>
                  </a:cxn>
                  <a:cxn ang="T11">
                    <a:pos x="T6" y="T7"/>
                  </a:cxn>
                </a:cxnLst>
                <a:rect l="T12" t="T13" r="T14" b="T15"/>
                <a:pathLst>
                  <a:path w="720" h="1104">
                    <a:moveTo>
                      <a:pt x="0" y="0"/>
                    </a:moveTo>
                    <a:lnTo>
                      <a:pt x="288" y="576"/>
                    </a:lnTo>
                    <a:lnTo>
                      <a:pt x="336" y="432"/>
                    </a:lnTo>
                    <a:lnTo>
                      <a:pt x="720" y="1104"/>
                    </a:lnTo>
                  </a:path>
                </a:pathLst>
              </a:custGeom>
              <a:noFill/>
              <a:ln w="12700">
                <a:solidFill>
                  <a:srgbClr val="FFC000"/>
                </a:solidFill>
                <a:round/>
                <a:headEnd/>
                <a:tailEnd type="arrow" w="med" len="med"/>
              </a:ln>
            </p:spPr>
            <p:txBody>
              <a:bodyPr/>
              <a:lstStyle/>
              <a:p>
                <a:endParaRPr lang="en-US"/>
              </a:p>
            </p:txBody>
          </p:sp>
          <p:sp>
            <p:nvSpPr>
              <p:cNvPr id="46120" name="Freeform 52"/>
              <p:cNvSpPr>
                <a:spLocks/>
              </p:cNvSpPr>
              <p:nvPr/>
            </p:nvSpPr>
            <p:spPr bwMode="auto">
              <a:xfrm>
                <a:off x="3984" y="1824"/>
                <a:ext cx="816" cy="960"/>
              </a:xfrm>
              <a:custGeom>
                <a:avLst/>
                <a:gdLst>
                  <a:gd name="T0" fmla="*/ 0 w 720"/>
                  <a:gd name="T1" fmla="*/ 0 h 1104"/>
                  <a:gd name="T2" fmla="*/ 1878 w 720"/>
                  <a:gd name="T3" fmla="*/ 71 h 1104"/>
                  <a:gd name="T4" fmla="*/ 2199 w 720"/>
                  <a:gd name="T5" fmla="*/ 53 h 1104"/>
                  <a:gd name="T6" fmla="*/ 4702 w 720"/>
                  <a:gd name="T7" fmla="*/ 136 h 1104"/>
                  <a:gd name="T8" fmla="*/ 0 60000 65536"/>
                  <a:gd name="T9" fmla="*/ 0 60000 65536"/>
                  <a:gd name="T10" fmla="*/ 0 60000 65536"/>
                  <a:gd name="T11" fmla="*/ 0 60000 65536"/>
                  <a:gd name="T12" fmla="*/ 0 w 720"/>
                  <a:gd name="T13" fmla="*/ 0 h 1104"/>
                  <a:gd name="T14" fmla="*/ 720 w 720"/>
                  <a:gd name="T15" fmla="*/ 1104 h 1104"/>
                </a:gdLst>
                <a:ahLst/>
                <a:cxnLst>
                  <a:cxn ang="T8">
                    <a:pos x="T0" y="T1"/>
                  </a:cxn>
                  <a:cxn ang="T9">
                    <a:pos x="T2" y="T3"/>
                  </a:cxn>
                  <a:cxn ang="T10">
                    <a:pos x="T4" y="T5"/>
                  </a:cxn>
                  <a:cxn ang="T11">
                    <a:pos x="T6" y="T7"/>
                  </a:cxn>
                </a:cxnLst>
                <a:rect l="T12" t="T13" r="T14" b="T15"/>
                <a:pathLst>
                  <a:path w="720" h="1104">
                    <a:moveTo>
                      <a:pt x="0" y="0"/>
                    </a:moveTo>
                    <a:lnTo>
                      <a:pt x="288" y="576"/>
                    </a:lnTo>
                    <a:lnTo>
                      <a:pt x="336" y="432"/>
                    </a:lnTo>
                    <a:lnTo>
                      <a:pt x="720" y="1104"/>
                    </a:lnTo>
                  </a:path>
                </a:pathLst>
              </a:custGeom>
              <a:noFill/>
              <a:ln w="12700">
                <a:solidFill>
                  <a:srgbClr val="FFC000"/>
                </a:solidFill>
                <a:round/>
                <a:headEnd/>
                <a:tailEnd type="arrow" w="med" len="med"/>
              </a:ln>
            </p:spPr>
            <p:txBody>
              <a:bodyPr/>
              <a:lstStyle/>
              <a:p>
                <a:endParaRPr lang="en-US"/>
              </a:p>
            </p:txBody>
          </p:sp>
        </p:grpSp>
        <p:grpSp>
          <p:nvGrpSpPr>
            <p:cNvPr id="9" name="Group 53"/>
            <p:cNvGrpSpPr>
              <a:grpSpLocks/>
            </p:cNvGrpSpPr>
            <p:nvPr/>
          </p:nvGrpSpPr>
          <p:grpSpPr bwMode="auto">
            <a:xfrm>
              <a:off x="2586040" y="3625850"/>
              <a:ext cx="1009651" cy="412750"/>
              <a:chOff x="1067" y="2964"/>
              <a:chExt cx="477" cy="196"/>
            </a:xfrm>
          </p:grpSpPr>
          <p:sp>
            <p:nvSpPr>
              <p:cNvPr id="46109" name="Oval 54"/>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a:p>
            </p:txBody>
          </p:sp>
          <p:sp>
            <p:nvSpPr>
              <p:cNvPr id="46110" name="Rectangle 55"/>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a:p>
            </p:txBody>
          </p:sp>
          <p:sp>
            <p:nvSpPr>
              <p:cNvPr id="46111" name="Rectangle 56"/>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a:p>
            </p:txBody>
          </p:sp>
          <p:sp>
            <p:nvSpPr>
              <p:cNvPr id="46112" name="Rectangle 57"/>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a:p>
            </p:txBody>
          </p:sp>
          <p:sp>
            <p:nvSpPr>
              <p:cNvPr id="46113" name="Oval 58"/>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a:p>
            </p:txBody>
          </p:sp>
        </p:grpSp>
        <p:grpSp>
          <p:nvGrpSpPr>
            <p:cNvPr id="10" name="Group 59"/>
            <p:cNvGrpSpPr>
              <a:grpSpLocks/>
            </p:cNvGrpSpPr>
            <p:nvPr/>
          </p:nvGrpSpPr>
          <p:grpSpPr bwMode="auto">
            <a:xfrm>
              <a:off x="466727" y="2925763"/>
              <a:ext cx="1009651" cy="412750"/>
              <a:chOff x="1067" y="2964"/>
              <a:chExt cx="477" cy="196"/>
            </a:xfrm>
          </p:grpSpPr>
          <p:sp>
            <p:nvSpPr>
              <p:cNvPr id="46104" name="Oval 60"/>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a:p>
            </p:txBody>
          </p:sp>
          <p:sp>
            <p:nvSpPr>
              <p:cNvPr id="46105" name="Rectangle 61"/>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a:p>
            </p:txBody>
          </p:sp>
          <p:sp>
            <p:nvSpPr>
              <p:cNvPr id="46106" name="Rectangle 62"/>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a:p>
            </p:txBody>
          </p:sp>
          <p:sp>
            <p:nvSpPr>
              <p:cNvPr id="46107" name="Rectangle 63"/>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a:p>
            </p:txBody>
          </p:sp>
          <p:sp>
            <p:nvSpPr>
              <p:cNvPr id="46108" name="Oval 64"/>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a:p>
            </p:txBody>
          </p:sp>
        </p:grpSp>
        <p:grpSp>
          <p:nvGrpSpPr>
            <p:cNvPr id="11" name="Group 65"/>
            <p:cNvGrpSpPr>
              <a:grpSpLocks/>
            </p:cNvGrpSpPr>
            <p:nvPr/>
          </p:nvGrpSpPr>
          <p:grpSpPr bwMode="auto">
            <a:xfrm>
              <a:off x="5427663" y="2925763"/>
              <a:ext cx="1008062" cy="412750"/>
              <a:chOff x="1067" y="2964"/>
              <a:chExt cx="477" cy="196"/>
            </a:xfrm>
          </p:grpSpPr>
          <p:sp>
            <p:nvSpPr>
              <p:cNvPr id="46099" name="Oval 66"/>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a:p>
            </p:txBody>
          </p:sp>
          <p:sp>
            <p:nvSpPr>
              <p:cNvPr id="46100" name="Rectangle 67"/>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a:p>
            </p:txBody>
          </p:sp>
          <p:sp>
            <p:nvSpPr>
              <p:cNvPr id="46101" name="Rectangle 68"/>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a:p>
            </p:txBody>
          </p:sp>
          <p:sp>
            <p:nvSpPr>
              <p:cNvPr id="46102" name="Rectangle 69"/>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a:p>
            </p:txBody>
          </p:sp>
          <p:sp>
            <p:nvSpPr>
              <p:cNvPr id="46103" name="Oval 70"/>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a:p>
            </p:txBody>
          </p:sp>
        </p:grpSp>
        <p:grpSp>
          <p:nvGrpSpPr>
            <p:cNvPr id="12" name="Group 71"/>
            <p:cNvGrpSpPr>
              <a:grpSpLocks/>
            </p:cNvGrpSpPr>
            <p:nvPr/>
          </p:nvGrpSpPr>
          <p:grpSpPr bwMode="auto">
            <a:xfrm>
              <a:off x="7596188" y="3625850"/>
              <a:ext cx="1008062" cy="412750"/>
              <a:chOff x="1067" y="2964"/>
              <a:chExt cx="477" cy="196"/>
            </a:xfrm>
          </p:grpSpPr>
          <p:sp>
            <p:nvSpPr>
              <p:cNvPr id="46094" name="Oval 72"/>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a:p>
            </p:txBody>
          </p:sp>
          <p:sp>
            <p:nvSpPr>
              <p:cNvPr id="46095" name="Rectangle 73"/>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a:p>
            </p:txBody>
          </p:sp>
          <p:sp>
            <p:nvSpPr>
              <p:cNvPr id="46096" name="Rectangle 74"/>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a:p>
            </p:txBody>
          </p:sp>
          <p:sp>
            <p:nvSpPr>
              <p:cNvPr id="46097" name="Rectangle 75"/>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a:p>
            </p:txBody>
          </p:sp>
          <p:sp>
            <p:nvSpPr>
              <p:cNvPr id="46098" name="Oval 76"/>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a:p>
            </p:txBody>
          </p:sp>
        </p:grpSp>
      </p:grpSp>
      <p:sp>
        <p:nvSpPr>
          <p:cNvPr id="68" name="Down Arrow 67">
            <a:hlinkClick r:id="rId10"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613" y="2479675"/>
            <a:ext cx="8459787" cy="1362075"/>
          </a:xfrm>
        </p:spPr>
        <p:txBody>
          <a:bodyPr/>
          <a:lstStyle/>
          <a:p>
            <a:pPr algn="ctr"/>
            <a:r>
              <a:rPr lang="en-US" cap="none" smtClean="0"/>
              <a:t>INTERMISSION:</a:t>
            </a:r>
            <a:br>
              <a:rPr lang="en-US" cap="none" smtClean="0"/>
            </a:br>
            <a:r>
              <a:rPr lang="en-US" cap="none" smtClean="0">
                <a:hlinkClick r:id="rId2" action="ppaction://hlinkfile"/>
              </a:rPr>
              <a:t>Let’s see it in action!</a:t>
            </a:r>
            <a:endParaRPr lang="en-US" cap="none" smtClean="0"/>
          </a:p>
        </p:txBody>
      </p:sp>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79675"/>
            <a:ext cx="9144000" cy="1362075"/>
          </a:xfrm>
        </p:spPr>
        <p:txBody>
          <a:bodyPr/>
          <a:lstStyle/>
          <a:p>
            <a:pPr algn="ctr">
              <a:defRPr/>
            </a:pPr>
            <a:r>
              <a:rPr lang="en-US" sz="3600" dirty="0" smtClean="0">
                <a:ea typeface="ＭＳ Ｐゴシック" charset="-128"/>
              </a:rPr>
              <a:t>What else remains to be done?</a:t>
            </a:r>
            <a:endParaRPr lang="en-US" sz="3600" dirty="0">
              <a:ea typeface="ＭＳ Ｐゴシック" charset="-128"/>
            </a:endParaRPr>
          </a:p>
        </p:txBody>
      </p:sp>
      <p:sp>
        <p:nvSpPr>
          <p:cNvPr id="4" name="Down Arrow 3">
            <a:hlinkClick r:id="rId2"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Research Projects</a:t>
            </a:r>
          </a:p>
        </p:txBody>
      </p:sp>
      <p:sp>
        <p:nvSpPr>
          <p:cNvPr id="99331" name="Rectangle 3"/>
          <p:cNvSpPr>
            <a:spLocks noGrp="1" noChangeArrowheads="1"/>
          </p:cNvSpPr>
          <p:nvPr>
            <p:ph idx="1"/>
          </p:nvPr>
        </p:nvSpPr>
        <p:spPr>
          <a:xfrm>
            <a:off x="457200" y="1828800"/>
            <a:ext cx="8229600" cy="4668838"/>
          </a:xfrm>
        </p:spPr>
        <p:txBody>
          <a:bodyPr/>
          <a:lstStyle/>
          <a:p>
            <a:pPr lvl="1"/>
            <a:r>
              <a:rPr lang="en-US" sz="2400" dirty="0" smtClean="0"/>
              <a:t>Major projects</a:t>
            </a:r>
          </a:p>
          <a:p>
            <a:pPr lvl="2"/>
            <a:r>
              <a:rPr lang="en-US" sz="1400" dirty="0" smtClean="0"/>
              <a:t>Ad hoc networks – </a:t>
            </a:r>
            <a:r>
              <a:rPr lang="en-US" sz="1400" dirty="0" err="1" smtClean="0"/>
              <a:t>UAVs</a:t>
            </a:r>
            <a:r>
              <a:rPr lang="en-US" sz="1400" dirty="0" smtClean="0"/>
              <a:t>, power company, </a:t>
            </a:r>
            <a:r>
              <a:rPr lang="en-US" sz="1400" dirty="0" err="1" smtClean="0"/>
              <a:t>SCADA</a:t>
            </a:r>
            <a:endParaRPr lang="en-US" sz="1400" dirty="0" smtClean="0"/>
          </a:p>
          <a:p>
            <a:pPr lvl="2"/>
            <a:r>
              <a:rPr lang="en-US" sz="1400" dirty="0" err="1" smtClean="0"/>
              <a:t>RFID</a:t>
            </a:r>
            <a:endParaRPr lang="en-US" sz="1400" dirty="0" smtClean="0"/>
          </a:p>
          <a:p>
            <a:pPr lvl="2"/>
            <a:r>
              <a:rPr lang="en-US" sz="1400" dirty="0" smtClean="0"/>
              <a:t>GPS</a:t>
            </a:r>
            <a:endParaRPr lang="en-US" sz="2000" dirty="0" smtClean="0"/>
          </a:p>
          <a:p>
            <a:pPr lvl="1"/>
            <a:r>
              <a:rPr lang="en-US" sz="2400" dirty="0" smtClean="0"/>
              <a:t>Low-level code – embedded chips, </a:t>
            </a:r>
            <a:r>
              <a:rPr lang="en-US" sz="2400" dirty="0" err="1" smtClean="0"/>
              <a:t>CUDA</a:t>
            </a:r>
            <a:r>
              <a:rPr lang="en-US" sz="2400" dirty="0" smtClean="0"/>
              <a:t>, hardware</a:t>
            </a:r>
          </a:p>
          <a:p>
            <a:pPr lvl="1"/>
            <a:r>
              <a:rPr lang="en-US" sz="2400" dirty="0" smtClean="0"/>
              <a:t>Networking simulations / code – ad hoc nets, new protocols</a:t>
            </a:r>
          </a:p>
          <a:p>
            <a:pPr lvl="1"/>
            <a:r>
              <a:rPr lang="en-US" sz="2400" dirty="0" err="1" smtClean="0"/>
              <a:t>RFID</a:t>
            </a:r>
            <a:r>
              <a:rPr lang="en-US" sz="2400" dirty="0" smtClean="0"/>
              <a:t> – experiment with programming our new hardware</a:t>
            </a:r>
          </a:p>
          <a:p>
            <a:pPr lvl="1"/>
            <a:r>
              <a:rPr lang="en-US" sz="2400" dirty="0" smtClean="0"/>
              <a:t>Exhaustive search – monotone functions, attacks on hashes</a:t>
            </a:r>
          </a:p>
          <a:p>
            <a:pPr lvl="1"/>
            <a:r>
              <a:rPr lang="en-US" sz="2400" dirty="0" smtClean="0"/>
              <a:t>Math questions – algorithm variants, monotone, graph coloring</a:t>
            </a:r>
          </a:p>
          <a:p>
            <a:pPr lvl="1"/>
            <a:r>
              <a:rPr lang="en-US" sz="2400" dirty="0" smtClean="0"/>
              <a:t>Hardware – design analog &amp; digital circuits, </a:t>
            </a:r>
            <a:r>
              <a:rPr lang="en-US" sz="2400" dirty="0" err="1" smtClean="0"/>
              <a:t>FPGAs</a:t>
            </a:r>
            <a:endParaRPr lang="en-US" sz="2400" dirty="0" smtClean="0"/>
          </a:p>
        </p:txBody>
      </p:sp>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r>
              <a:rPr lang="en-US" sz="2800" dirty="0" smtClean="0"/>
              <a:t>The optimal jamming signal is another valid signal</a:t>
            </a:r>
          </a:p>
        </p:txBody>
      </p:sp>
      <p:sp>
        <p:nvSpPr>
          <p:cNvPr id="57347" name="Content Placeholder 4"/>
          <p:cNvSpPr>
            <a:spLocks noGrp="1"/>
          </p:cNvSpPr>
          <p:nvPr>
            <p:ph idx="1"/>
          </p:nvPr>
        </p:nvSpPr>
        <p:spPr/>
        <p:txBody>
          <a:bodyPr/>
          <a:lstStyle/>
          <a:p>
            <a:r>
              <a:rPr lang="en-US" sz="2400" dirty="0" smtClean="0"/>
              <a:t>With no key, jammer can transmit valid signals. </a:t>
            </a:r>
          </a:p>
          <a:p>
            <a:r>
              <a:rPr lang="en-US" sz="2400" dirty="0" smtClean="0"/>
              <a:t>We must assume they can align with legitimate signal.</a:t>
            </a:r>
          </a:p>
          <a:p>
            <a:r>
              <a:rPr lang="en-US" sz="2400" dirty="0" smtClean="0"/>
              <a:t>Causes extreme difficulty for receivers, which can’t decide which valid signal is the legitimate one.</a:t>
            </a:r>
          </a:p>
          <a:p>
            <a:r>
              <a:rPr lang="en-US" sz="2400" dirty="0" smtClean="0"/>
              <a:t>In traditional systems, two valid signals of similar power make recovery of either impossible.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r>
              <a:rPr lang="en-US" sz="2800" dirty="0" smtClean="0"/>
              <a:t>The optimal jamming signal is another valid signal</a:t>
            </a:r>
          </a:p>
        </p:txBody>
      </p:sp>
      <p:sp>
        <p:nvSpPr>
          <p:cNvPr id="58371" name="Content Placeholder 4"/>
          <p:cNvSpPr>
            <a:spLocks noGrp="1"/>
          </p:cNvSpPr>
          <p:nvPr>
            <p:ph idx="1"/>
          </p:nvPr>
        </p:nvSpPr>
        <p:spPr/>
        <p:txBody>
          <a:bodyPr/>
          <a:lstStyle/>
          <a:p>
            <a:r>
              <a:rPr lang="en-US" sz="2400" dirty="0" smtClean="0"/>
              <a:t>With no key, jammer can transmit valid signals. </a:t>
            </a:r>
          </a:p>
          <a:p>
            <a:r>
              <a:rPr lang="en-US" sz="2400" dirty="0" smtClean="0"/>
              <a:t>We must assume they can align with legitimate signal.</a:t>
            </a:r>
          </a:p>
          <a:p>
            <a:r>
              <a:rPr lang="en-US" sz="2400" dirty="0" smtClean="0"/>
              <a:t>Causes extreme difficulty for receivers, which can’t decide which valid signal is the legitimate one.</a:t>
            </a:r>
          </a:p>
          <a:p>
            <a:r>
              <a:rPr lang="en-US" sz="2400" dirty="0" smtClean="0"/>
              <a:t>In traditional systems, two valid signals of similar power make recovery of either impossible.</a:t>
            </a:r>
          </a:p>
          <a:p>
            <a:r>
              <a:rPr lang="en-US" sz="2400" dirty="0" smtClean="0"/>
              <a:t>Conventional wisdom: Secrets are necessary!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r>
              <a:rPr lang="en-US" sz="2800" dirty="0" smtClean="0"/>
              <a:t>The optimal jamming signal is another valid signal</a:t>
            </a:r>
          </a:p>
        </p:txBody>
      </p:sp>
      <p:sp>
        <p:nvSpPr>
          <p:cNvPr id="59395" name="Content Placeholder 4"/>
          <p:cNvSpPr>
            <a:spLocks noGrp="1"/>
          </p:cNvSpPr>
          <p:nvPr>
            <p:ph idx="1"/>
          </p:nvPr>
        </p:nvSpPr>
        <p:spPr/>
        <p:txBody>
          <a:bodyPr/>
          <a:lstStyle/>
          <a:p>
            <a:r>
              <a:rPr lang="en-US" sz="2400" dirty="0" smtClean="0"/>
              <a:t>With no key, jammer can transmit valid signals. </a:t>
            </a:r>
          </a:p>
          <a:p>
            <a:r>
              <a:rPr lang="en-US" sz="2400" dirty="0" smtClean="0"/>
              <a:t>We must assume they can align with legitimate signal.</a:t>
            </a:r>
          </a:p>
          <a:p>
            <a:r>
              <a:rPr lang="en-US" sz="2400" dirty="0" smtClean="0"/>
              <a:t>Causes extreme difficulty for receivers, which can’t decide which valid signal is the legitimate one.</a:t>
            </a:r>
          </a:p>
          <a:p>
            <a:r>
              <a:rPr lang="en-US" sz="2400" dirty="0" smtClean="0"/>
              <a:t>In traditional systems, two valid signals of similar power make recovery of either impossible.</a:t>
            </a:r>
          </a:p>
          <a:p>
            <a:r>
              <a:rPr lang="en-US" sz="2400" dirty="0" smtClean="0"/>
              <a:t>Conventional wisdom: Secrets are necessary!</a:t>
            </a:r>
          </a:p>
          <a:p>
            <a:r>
              <a:rPr lang="en-US" sz="2400" dirty="0" smtClean="0"/>
              <a:t>Unconventional wisdom: Don’t be so traditional!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613" y="2479675"/>
            <a:ext cx="8459787" cy="1362075"/>
          </a:xfrm>
        </p:spPr>
        <p:txBody>
          <a:bodyPr/>
          <a:lstStyle/>
          <a:p>
            <a:pPr algn="ctr">
              <a:defRPr/>
            </a:pPr>
            <a:r>
              <a:rPr lang="en-US" dirty="0" smtClean="0">
                <a:ea typeface="ＭＳ Ｐゴシック" charset="-128"/>
              </a:rPr>
              <a:t>KEYLESS spread spectrum:</a:t>
            </a:r>
            <a:br>
              <a:rPr lang="en-US" dirty="0" smtClean="0">
                <a:ea typeface="ＭＳ Ｐゴシック" charset="-128"/>
              </a:rPr>
            </a:br>
            <a:r>
              <a:rPr lang="en-US" cap="none" dirty="0" smtClean="0">
                <a:ea typeface="ＭＳ Ｐゴシック" charset="-128"/>
              </a:rPr>
              <a:t>So how is it possible?</a:t>
            </a:r>
            <a:endParaRPr lang="en-US" dirty="0">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algn="ctr"/>
            <a:r>
              <a:rPr lang="en-US" sz="3600" dirty="0" smtClean="0"/>
              <a:t>There are two intertwined aspects of </a:t>
            </a:r>
            <a:br>
              <a:rPr lang="en-US" sz="3600" dirty="0" smtClean="0"/>
            </a:br>
            <a:r>
              <a:rPr lang="en-US" sz="3600" dirty="0" smtClean="0"/>
              <a:t>Keyless Jam Resistance</a:t>
            </a:r>
          </a:p>
        </p:txBody>
      </p:sp>
      <p:sp>
        <p:nvSpPr>
          <p:cNvPr id="3" name="Content Placeholder 2"/>
          <p:cNvSpPr>
            <a:spLocks noGrp="1"/>
          </p:cNvSpPr>
          <p:nvPr>
            <p:ph idx="1"/>
          </p:nvPr>
        </p:nvSpPr>
        <p:spPr/>
        <p:txBody>
          <a:bodyPr/>
          <a:lstStyle/>
          <a:p>
            <a:r>
              <a:rPr lang="en-US" dirty="0" smtClean="0"/>
              <a:t>Encoding/Decoding</a:t>
            </a:r>
            <a:endParaRPr lang="en-US" dirty="0" smtClean="0"/>
          </a:p>
          <a:p>
            <a:r>
              <a:rPr lang="en-US" dirty="0" smtClean="0"/>
              <a:t>Transmitting/Receiving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1443" name="Title 6"/>
          <p:cNvSpPr>
            <a:spLocks noGrp="1"/>
          </p:cNvSpPr>
          <p:nvPr>
            <p:ph type="title"/>
          </p:nvPr>
        </p:nvSpPr>
        <p:spPr/>
        <p:txBody>
          <a:bodyPr/>
          <a:lstStyle/>
          <a:p>
            <a:r>
              <a:rPr lang="en-US" smtClean="0"/>
              <a:t>Let’s build a toy system…</a:t>
            </a:r>
          </a:p>
        </p:txBody>
      </p:sp>
      <p:sp>
        <p:nvSpPr>
          <p:cNvPr id="61444" name="Content Placeholder 7"/>
          <p:cNvSpPr>
            <a:spLocks noGrp="1"/>
          </p:cNvSpPr>
          <p:nvPr>
            <p:ph idx="1"/>
          </p:nvPr>
        </p:nvSpPr>
        <p:spPr/>
        <p:txBody>
          <a:bodyPr/>
          <a:lstStyle/>
          <a:p>
            <a:r>
              <a:rPr lang="en-US" sz="2800" dirty="0" smtClean="0"/>
              <a:t>Codeword for Message A </a:t>
            </a:r>
            <a:r>
              <a:rPr lang="en-US" sz="2800" dirty="0" smtClean="0">
                <a:sym typeface="Wingdings" pitchFamily="2" charset="2"/>
              </a:rPr>
              <a:t></a:t>
            </a:r>
            <a:endParaRPr lang="en-US" sz="2800" dirty="0" smtClean="0"/>
          </a:p>
        </p:txBody>
      </p:sp>
      <p:pic>
        <p:nvPicPr>
          <p:cNvPr id="61445" name="Picture 5" descr="A.png"/>
          <p:cNvPicPr>
            <a:picLocks noChangeAspect="1"/>
          </p:cNvPicPr>
          <p:nvPr/>
        </p:nvPicPr>
        <p:blipFill>
          <a:blip r:embed="rId2"/>
          <a:srcRect/>
          <a:stretch>
            <a:fillRect/>
          </a:stretch>
        </p:blipFill>
        <p:spPr bwMode="auto">
          <a:xfrm>
            <a:off x="5667375" y="1828800"/>
            <a:ext cx="27908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Made possible by….</a:t>
            </a:r>
            <a:endParaRPr lang="en-US" dirty="0"/>
          </a:p>
        </p:txBody>
      </p:sp>
      <p:sp>
        <p:nvSpPr>
          <p:cNvPr id="4" name="TextBox 3"/>
          <p:cNvSpPr txBox="1"/>
          <p:nvPr/>
        </p:nvSpPr>
        <p:spPr>
          <a:xfrm>
            <a:off x="228600" y="1752600"/>
            <a:ext cx="4343400" cy="3539430"/>
          </a:xfrm>
          <a:prstGeom prst="rect">
            <a:avLst/>
          </a:prstGeom>
          <a:noFill/>
        </p:spPr>
        <p:txBody>
          <a:bodyPr wrap="square" rtlCol="0">
            <a:spAutoFit/>
          </a:bodyPr>
          <a:lstStyle/>
          <a:p>
            <a:r>
              <a:rPr lang="en-US" sz="2800" dirty="0" smtClean="0"/>
              <a:t>Committee</a:t>
            </a:r>
          </a:p>
          <a:p>
            <a:pPr>
              <a:buFont typeface="Arial" pitchFamily="34" charset="0"/>
              <a:buChar char="•"/>
            </a:pPr>
            <a:r>
              <a:rPr lang="en-US" sz="2800" dirty="0" smtClean="0"/>
              <a:t> Mark A. </a:t>
            </a:r>
            <a:r>
              <a:rPr lang="en-US" sz="2800" dirty="0" err="1" smtClean="0"/>
              <a:t>Wickert</a:t>
            </a:r>
            <a:r>
              <a:rPr lang="en-US" sz="2800" dirty="0" smtClean="0"/>
              <a:t> – Chair</a:t>
            </a:r>
          </a:p>
          <a:p>
            <a:pPr>
              <a:buFont typeface="Arial" pitchFamily="34" charset="0"/>
              <a:buChar char="•"/>
            </a:pPr>
            <a:r>
              <a:rPr lang="en-US" sz="2800" dirty="0" smtClean="0"/>
              <a:t> Rodger E. </a:t>
            </a:r>
            <a:r>
              <a:rPr lang="en-US" sz="2800" dirty="0" err="1" smtClean="0"/>
              <a:t>Ziemer</a:t>
            </a:r>
            <a:endParaRPr lang="en-US" sz="2800" dirty="0" smtClean="0"/>
          </a:p>
          <a:p>
            <a:pPr>
              <a:buFont typeface="Arial" pitchFamily="34" charset="0"/>
              <a:buChar char="•"/>
            </a:pPr>
            <a:r>
              <a:rPr lang="en-US" sz="2800" dirty="0" smtClean="0"/>
              <a:t> Charlie Wang</a:t>
            </a:r>
          </a:p>
          <a:p>
            <a:pPr>
              <a:buFont typeface="Arial" pitchFamily="34" charset="0"/>
              <a:buChar char="•"/>
            </a:pPr>
            <a:r>
              <a:rPr lang="en-US" sz="2800" dirty="0" smtClean="0"/>
              <a:t> C. Edward Chow</a:t>
            </a:r>
          </a:p>
          <a:p>
            <a:pPr>
              <a:buFont typeface="Arial" pitchFamily="34" charset="0"/>
              <a:buChar char="•"/>
            </a:pPr>
            <a:r>
              <a:rPr lang="en-US" sz="2800" dirty="0" smtClean="0"/>
              <a:t> </a:t>
            </a:r>
            <a:r>
              <a:rPr lang="en-US" sz="2800" dirty="0" err="1" smtClean="0"/>
              <a:t>Xiaobo</a:t>
            </a:r>
            <a:r>
              <a:rPr lang="en-US" sz="2800" dirty="0" smtClean="0"/>
              <a:t> Zhou</a:t>
            </a:r>
          </a:p>
          <a:p>
            <a:pPr>
              <a:buFont typeface="Arial" pitchFamily="34" charset="0"/>
              <a:buChar char="•"/>
            </a:pPr>
            <a:r>
              <a:rPr lang="en-US" sz="2800" dirty="0" smtClean="0"/>
              <a:t> </a:t>
            </a:r>
            <a:r>
              <a:rPr lang="en-US" sz="2800" dirty="0" err="1" smtClean="0"/>
              <a:t>Leemon</a:t>
            </a:r>
            <a:r>
              <a:rPr lang="en-US" sz="2800" dirty="0" smtClean="0"/>
              <a:t> C. Baird III</a:t>
            </a:r>
          </a:p>
          <a:p>
            <a:endParaRPr lang="en-US" sz="2800" dirty="0"/>
          </a:p>
        </p:txBody>
      </p:sp>
      <p:sp>
        <p:nvSpPr>
          <p:cNvPr id="5" name="Rectangle 4"/>
          <p:cNvSpPr/>
          <p:nvPr/>
        </p:nvSpPr>
        <p:spPr>
          <a:xfrm>
            <a:off x="152400" y="4888230"/>
            <a:ext cx="8763000" cy="1969770"/>
          </a:xfrm>
          <a:prstGeom prst="rect">
            <a:avLst/>
          </a:prstGeom>
        </p:spPr>
        <p:txBody>
          <a:bodyPr wrap="square">
            <a:spAutoFit/>
          </a:bodyPr>
          <a:lstStyle/>
          <a:p>
            <a:r>
              <a:rPr lang="en-US" dirty="0" smtClean="0"/>
              <a:t>This work was sponsored, in part, by the 688th Information Operations Wing (IOW), </a:t>
            </a:r>
            <a:r>
              <a:rPr lang="en-US" dirty="0" err="1" smtClean="0"/>
              <a:t>Lackland</a:t>
            </a:r>
            <a:r>
              <a:rPr lang="en-US" dirty="0" smtClean="0"/>
              <a:t> AFB, TX, and was performed at the Academy Center for Cyberspace Research (</a:t>
            </a:r>
            <a:r>
              <a:rPr lang="en-US" dirty="0" err="1" smtClean="0"/>
              <a:t>ACCR</a:t>
            </a:r>
            <a:r>
              <a:rPr lang="en-US" dirty="0" smtClean="0"/>
              <a:t>) at the United States Air Force Academy.</a:t>
            </a:r>
            <a:br>
              <a:rPr lang="en-US" dirty="0" smtClean="0"/>
            </a:br>
            <a:r>
              <a:rPr lang="en-US" dirty="0" smtClean="0"/>
              <a:t/>
            </a:r>
            <a:br>
              <a:rPr lang="en-US" dirty="0" smtClean="0"/>
            </a:br>
            <a:r>
              <a:rPr lang="en-US" sz="1000" dirty="0" smtClean="0"/>
              <a:t>This material is based on research sponsored by the United States Air Force Academy under agreement number FA7000-10-2-0043.  The U.S. Government is authorized to reproduce and distribute reprints for Governmental purposes notwithstanding any copyright notation thereon.  The views and conclusions contained herein are those of the authors and should not be interpreted as necessarily representing the official policies or endorsements, either expressed or implied, of the United States Air Force Academy or the United States Government.</a:t>
            </a:r>
            <a:br>
              <a:rPr lang="en-US" sz="1000" dirty="0" smtClean="0"/>
            </a:br>
            <a:endParaRPr lang="en-US" sz="1000" dirty="0"/>
          </a:p>
        </p:txBody>
      </p:sp>
      <p:pic>
        <p:nvPicPr>
          <p:cNvPr id="6" name="Picture 19" descr="D:\UCCS\PhD\DISSERTATION\200px-USAF_-_688th_Information_Operations_Wing.png"/>
          <p:cNvPicPr>
            <a:picLocks noChangeAspect="1" noChangeArrowheads="1"/>
          </p:cNvPicPr>
          <p:nvPr/>
        </p:nvPicPr>
        <p:blipFill>
          <a:blip r:embed="rId2"/>
          <a:srcRect/>
          <a:stretch>
            <a:fillRect/>
          </a:stretch>
        </p:blipFill>
        <p:spPr bwMode="auto">
          <a:xfrm>
            <a:off x="5715000" y="3352800"/>
            <a:ext cx="1524000" cy="1500188"/>
          </a:xfrm>
          <a:prstGeom prst="rect">
            <a:avLst/>
          </a:prstGeom>
          <a:noFill/>
        </p:spPr>
      </p:pic>
      <p:pic>
        <p:nvPicPr>
          <p:cNvPr id="7" name="Picture 4" descr="ACCRColor6May08.tif"/>
          <p:cNvPicPr>
            <a:picLocks noChangeAspect="1"/>
          </p:cNvPicPr>
          <p:nvPr/>
        </p:nvPicPr>
        <p:blipFill>
          <a:blip r:embed="rId3"/>
          <a:srcRect l="4905" t="10784" r="7358" b="10784"/>
          <a:stretch>
            <a:fillRect/>
          </a:stretch>
        </p:blipFill>
        <p:spPr bwMode="auto">
          <a:xfrm>
            <a:off x="4800600" y="1905000"/>
            <a:ext cx="3270409" cy="1328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2467" name="Title 6"/>
          <p:cNvSpPr>
            <a:spLocks noGrp="1"/>
          </p:cNvSpPr>
          <p:nvPr>
            <p:ph type="title"/>
          </p:nvPr>
        </p:nvSpPr>
        <p:spPr/>
        <p:txBody>
          <a:bodyPr/>
          <a:lstStyle/>
          <a:p>
            <a:r>
              <a:rPr lang="en-US" smtClean="0"/>
              <a:t>Let’s build a toy system…</a:t>
            </a:r>
          </a:p>
        </p:txBody>
      </p:sp>
      <p:sp>
        <p:nvSpPr>
          <p:cNvPr id="62468" name="Content Placeholder 7"/>
          <p:cNvSpPr>
            <a:spLocks noGrp="1"/>
          </p:cNvSpPr>
          <p:nvPr>
            <p:ph idx="1"/>
          </p:nvPr>
        </p:nvSpPr>
        <p:spPr/>
        <p:txBody>
          <a:bodyPr/>
          <a:lstStyle/>
          <a:p>
            <a:r>
              <a:rPr lang="en-US" sz="2800" dirty="0" smtClean="0"/>
              <a:t>Codeword for Message A </a:t>
            </a:r>
            <a:r>
              <a:rPr lang="en-US" sz="2800" dirty="0" smtClean="0">
                <a:sym typeface="Wingdings" pitchFamily="2" charset="2"/>
              </a:rPr>
              <a:t></a:t>
            </a:r>
            <a:endParaRPr lang="en-US" sz="2800" dirty="0" smtClean="0"/>
          </a:p>
          <a:p>
            <a:r>
              <a:rPr lang="en-US" sz="2800" dirty="0" smtClean="0"/>
              <a:t>Message space – 32 messages.</a:t>
            </a:r>
          </a:p>
        </p:txBody>
      </p:sp>
      <p:pic>
        <p:nvPicPr>
          <p:cNvPr id="62469" name="Picture 5" descr="A.png"/>
          <p:cNvPicPr>
            <a:picLocks noChangeAspect="1"/>
          </p:cNvPicPr>
          <p:nvPr/>
        </p:nvPicPr>
        <p:blipFill>
          <a:blip r:embed="rId2"/>
          <a:srcRect/>
          <a:stretch>
            <a:fillRect/>
          </a:stretch>
        </p:blipFill>
        <p:spPr bwMode="auto">
          <a:xfrm>
            <a:off x="5667375" y="1828800"/>
            <a:ext cx="27908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3491" name="Title 6"/>
          <p:cNvSpPr>
            <a:spLocks noGrp="1"/>
          </p:cNvSpPr>
          <p:nvPr>
            <p:ph type="title"/>
          </p:nvPr>
        </p:nvSpPr>
        <p:spPr/>
        <p:txBody>
          <a:bodyPr/>
          <a:lstStyle/>
          <a:p>
            <a:r>
              <a:rPr lang="en-US" smtClean="0"/>
              <a:t>Let’s build a toy system…</a:t>
            </a:r>
          </a:p>
        </p:txBody>
      </p:sp>
      <p:sp>
        <p:nvSpPr>
          <p:cNvPr id="63492" name="Content Placeholder 7"/>
          <p:cNvSpPr>
            <a:spLocks noGrp="1"/>
          </p:cNvSpPr>
          <p:nvPr>
            <p:ph idx="1"/>
          </p:nvPr>
        </p:nvSpPr>
        <p:spPr/>
        <p:txBody>
          <a:bodyPr/>
          <a:lstStyle/>
          <a:p>
            <a:r>
              <a:rPr lang="en-US" sz="2800" dirty="0" smtClean="0"/>
              <a:t>Codeword for Message A </a:t>
            </a:r>
            <a:r>
              <a:rPr lang="en-US" sz="2800" dirty="0" smtClean="0">
                <a:sym typeface="Wingdings" pitchFamily="2" charset="2"/>
              </a:rPr>
              <a:t></a:t>
            </a:r>
            <a:endParaRPr lang="en-US" sz="2800" dirty="0" smtClean="0"/>
          </a:p>
          <a:p>
            <a:r>
              <a:rPr lang="en-US" sz="2800" dirty="0" smtClean="0"/>
              <a:t>Message space – 32 messages.</a:t>
            </a:r>
          </a:p>
          <a:p>
            <a:r>
              <a:rPr lang="en-US" sz="2800" dirty="0" smtClean="0"/>
              <a:t>Each codeword is 7 marks.</a:t>
            </a:r>
          </a:p>
        </p:txBody>
      </p:sp>
      <p:pic>
        <p:nvPicPr>
          <p:cNvPr id="63493" name="Picture 5" descr="A.png"/>
          <p:cNvPicPr>
            <a:picLocks noChangeAspect="1"/>
          </p:cNvPicPr>
          <p:nvPr/>
        </p:nvPicPr>
        <p:blipFill>
          <a:blip r:embed="rId2"/>
          <a:srcRect/>
          <a:stretch>
            <a:fillRect/>
          </a:stretch>
        </p:blipFill>
        <p:spPr bwMode="auto">
          <a:xfrm>
            <a:off x="5667375" y="1828800"/>
            <a:ext cx="27908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4515" name="Title 6"/>
          <p:cNvSpPr>
            <a:spLocks noGrp="1"/>
          </p:cNvSpPr>
          <p:nvPr>
            <p:ph type="title"/>
          </p:nvPr>
        </p:nvSpPr>
        <p:spPr/>
        <p:txBody>
          <a:bodyPr/>
          <a:lstStyle/>
          <a:p>
            <a:r>
              <a:rPr lang="en-US" smtClean="0"/>
              <a:t>Let’s build a toy system…</a:t>
            </a:r>
          </a:p>
        </p:txBody>
      </p:sp>
      <p:sp>
        <p:nvSpPr>
          <p:cNvPr id="64516" name="Content Placeholder 7"/>
          <p:cNvSpPr>
            <a:spLocks noGrp="1"/>
          </p:cNvSpPr>
          <p:nvPr>
            <p:ph idx="1"/>
          </p:nvPr>
        </p:nvSpPr>
        <p:spPr/>
        <p:txBody>
          <a:bodyPr/>
          <a:lstStyle/>
          <a:p>
            <a:r>
              <a:rPr lang="en-US" sz="2800" dirty="0" smtClean="0"/>
              <a:t>Codeword for Message A </a:t>
            </a:r>
            <a:r>
              <a:rPr lang="en-US" sz="2800" dirty="0" smtClean="0">
                <a:sym typeface="Wingdings" pitchFamily="2" charset="2"/>
              </a:rPr>
              <a:t></a:t>
            </a:r>
            <a:endParaRPr lang="en-US" sz="2800" dirty="0" smtClean="0"/>
          </a:p>
          <a:p>
            <a:r>
              <a:rPr lang="en-US" sz="2800" dirty="0" smtClean="0"/>
              <a:t>Message space – 32 messages.</a:t>
            </a:r>
          </a:p>
          <a:p>
            <a:r>
              <a:rPr lang="en-US" sz="2800" dirty="0" smtClean="0"/>
              <a:t>Each codeword is 7 marks.</a:t>
            </a:r>
          </a:p>
          <a:p>
            <a:r>
              <a:rPr lang="en-US" sz="2800" dirty="0" smtClean="0"/>
              <a:t>100 possible mark locations.</a:t>
            </a:r>
          </a:p>
        </p:txBody>
      </p:sp>
      <p:pic>
        <p:nvPicPr>
          <p:cNvPr id="64517" name="Picture 5" descr="A.png"/>
          <p:cNvPicPr>
            <a:picLocks noChangeAspect="1"/>
          </p:cNvPicPr>
          <p:nvPr/>
        </p:nvPicPr>
        <p:blipFill>
          <a:blip r:embed="rId2"/>
          <a:srcRect/>
          <a:stretch>
            <a:fillRect/>
          </a:stretch>
        </p:blipFill>
        <p:spPr bwMode="auto">
          <a:xfrm>
            <a:off x="5667375" y="1828800"/>
            <a:ext cx="27908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5539" name="Title 6"/>
          <p:cNvSpPr>
            <a:spLocks noGrp="1"/>
          </p:cNvSpPr>
          <p:nvPr>
            <p:ph type="title"/>
          </p:nvPr>
        </p:nvSpPr>
        <p:spPr/>
        <p:txBody>
          <a:bodyPr/>
          <a:lstStyle/>
          <a:p>
            <a:r>
              <a:rPr lang="en-US" smtClean="0"/>
              <a:t>Let’s build a toy system…</a:t>
            </a:r>
          </a:p>
        </p:txBody>
      </p:sp>
      <p:sp>
        <p:nvSpPr>
          <p:cNvPr id="65540" name="Content Placeholder 7"/>
          <p:cNvSpPr>
            <a:spLocks noGrp="1"/>
          </p:cNvSpPr>
          <p:nvPr>
            <p:ph idx="1"/>
          </p:nvPr>
        </p:nvSpPr>
        <p:spPr/>
        <p:txBody>
          <a:bodyPr/>
          <a:lstStyle/>
          <a:p>
            <a:r>
              <a:rPr lang="en-US" sz="2800" dirty="0" smtClean="0"/>
              <a:t>Codeword for Message A </a:t>
            </a:r>
            <a:r>
              <a:rPr lang="en-US" sz="2800" dirty="0" smtClean="0">
                <a:sym typeface="Wingdings" pitchFamily="2" charset="2"/>
              </a:rPr>
              <a:t></a:t>
            </a:r>
            <a:endParaRPr lang="en-US" sz="2800" dirty="0" smtClean="0"/>
          </a:p>
          <a:p>
            <a:r>
              <a:rPr lang="en-US" sz="2800" dirty="0" smtClean="0"/>
              <a:t>Message space – 32 messages.</a:t>
            </a:r>
          </a:p>
          <a:p>
            <a:r>
              <a:rPr lang="en-US" sz="2800" dirty="0" smtClean="0"/>
              <a:t>Each codeword is 7 marks.</a:t>
            </a:r>
          </a:p>
          <a:p>
            <a:r>
              <a:rPr lang="en-US" sz="2800" dirty="0" smtClean="0"/>
              <a:t>100 possible mark locations.</a:t>
            </a:r>
          </a:p>
          <a:p>
            <a:r>
              <a:rPr lang="en-US" sz="2800" dirty="0" smtClean="0"/>
              <a:t>Code space – 16 billion codes.</a:t>
            </a:r>
          </a:p>
        </p:txBody>
      </p:sp>
      <p:pic>
        <p:nvPicPr>
          <p:cNvPr id="65541" name="Picture 5" descr="A.png"/>
          <p:cNvPicPr>
            <a:picLocks noChangeAspect="1"/>
          </p:cNvPicPr>
          <p:nvPr/>
        </p:nvPicPr>
        <p:blipFill>
          <a:blip r:embed="rId2"/>
          <a:srcRect/>
          <a:stretch>
            <a:fillRect/>
          </a:stretch>
        </p:blipFill>
        <p:spPr bwMode="auto">
          <a:xfrm>
            <a:off x="5667375" y="1828800"/>
            <a:ext cx="27908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6563" name="Title 6"/>
          <p:cNvSpPr>
            <a:spLocks noGrp="1"/>
          </p:cNvSpPr>
          <p:nvPr>
            <p:ph type="title"/>
          </p:nvPr>
        </p:nvSpPr>
        <p:spPr/>
        <p:txBody>
          <a:bodyPr/>
          <a:lstStyle/>
          <a:p>
            <a:r>
              <a:rPr lang="en-US" smtClean="0"/>
              <a:t>Let’s build a toy system…</a:t>
            </a:r>
          </a:p>
        </p:txBody>
      </p:sp>
      <p:sp>
        <p:nvSpPr>
          <p:cNvPr id="66564" name="Content Placeholder 7"/>
          <p:cNvSpPr>
            <a:spLocks noGrp="1"/>
          </p:cNvSpPr>
          <p:nvPr>
            <p:ph idx="1"/>
          </p:nvPr>
        </p:nvSpPr>
        <p:spPr/>
        <p:txBody>
          <a:bodyPr/>
          <a:lstStyle/>
          <a:p>
            <a:r>
              <a:rPr lang="en-US" sz="2800" dirty="0" smtClean="0"/>
              <a:t>Codeword for Message A </a:t>
            </a:r>
            <a:r>
              <a:rPr lang="en-US" sz="2800" dirty="0" smtClean="0">
                <a:sym typeface="Wingdings" pitchFamily="2" charset="2"/>
              </a:rPr>
              <a:t></a:t>
            </a:r>
            <a:endParaRPr lang="en-US" sz="2800" dirty="0" smtClean="0"/>
          </a:p>
          <a:p>
            <a:r>
              <a:rPr lang="en-US" sz="2800" dirty="0" smtClean="0"/>
              <a:t>Message space – 32 messages.</a:t>
            </a:r>
          </a:p>
          <a:p>
            <a:r>
              <a:rPr lang="en-US" sz="2800" dirty="0" smtClean="0"/>
              <a:t>Each codeword is 7 marks.</a:t>
            </a:r>
          </a:p>
          <a:p>
            <a:r>
              <a:rPr lang="en-US" sz="2800" dirty="0" smtClean="0"/>
              <a:t>100 possible mark locations.</a:t>
            </a:r>
          </a:p>
          <a:p>
            <a:r>
              <a:rPr lang="en-US" sz="2800" dirty="0" smtClean="0"/>
              <a:t>Code space – 16 billion codes.</a:t>
            </a:r>
          </a:p>
          <a:p>
            <a:r>
              <a:rPr lang="en-US" sz="2800" dirty="0" smtClean="0"/>
              <a:t>Message is contained in the signal only if ALL marks associated with that message are present.</a:t>
            </a:r>
          </a:p>
        </p:txBody>
      </p:sp>
      <p:pic>
        <p:nvPicPr>
          <p:cNvPr id="66565" name="Picture 5" descr="A.png"/>
          <p:cNvPicPr>
            <a:picLocks noChangeAspect="1"/>
          </p:cNvPicPr>
          <p:nvPr/>
        </p:nvPicPr>
        <p:blipFill>
          <a:blip r:embed="rId2"/>
          <a:srcRect/>
          <a:stretch>
            <a:fillRect/>
          </a:stretch>
        </p:blipFill>
        <p:spPr bwMode="auto">
          <a:xfrm>
            <a:off x="5667375" y="1828800"/>
            <a:ext cx="27908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7587" name="Title 6"/>
          <p:cNvSpPr>
            <a:spLocks noGrp="1"/>
          </p:cNvSpPr>
          <p:nvPr>
            <p:ph type="title"/>
          </p:nvPr>
        </p:nvSpPr>
        <p:spPr/>
        <p:txBody>
          <a:bodyPr/>
          <a:lstStyle/>
          <a:p>
            <a:r>
              <a:rPr lang="en-US" smtClean="0"/>
              <a:t>Let’s build a toy system…</a:t>
            </a:r>
          </a:p>
        </p:txBody>
      </p:sp>
      <p:sp>
        <p:nvSpPr>
          <p:cNvPr id="67588" name="Content Placeholder 7"/>
          <p:cNvSpPr>
            <a:spLocks noGrp="1"/>
          </p:cNvSpPr>
          <p:nvPr>
            <p:ph idx="1"/>
          </p:nvPr>
        </p:nvSpPr>
        <p:spPr/>
        <p:txBody>
          <a:bodyPr/>
          <a:lstStyle/>
          <a:p>
            <a:r>
              <a:rPr lang="en-US" sz="2800" dirty="0" smtClean="0"/>
              <a:t>Codeword for Message A </a:t>
            </a:r>
            <a:r>
              <a:rPr lang="en-US" sz="2800" dirty="0" smtClean="0">
                <a:sym typeface="Wingdings" pitchFamily="2" charset="2"/>
              </a:rPr>
              <a:t></a:t>
            </a:r>
            <a:endParaRPr lang="en-US" sz="2800" dirty="0" smtClean="0"/>
          </a:p>
          <a:p>
            <a:r>
              <a:rPr lang="en-US" sz="2800" dirty="0" smtClean="0"/>
              <a:t>Message space – 32 messages.</a:t>
            </a:r>
          </a:p>
          <a:p>
            <a:r>
              <a:rPr lang="en-US" sz="2800" dirty="0" smtClean="0"/>
              <a:t>Each codeword is 7 marks.</a:t>
            </a:r>
          </a:p>
          <a:p>
            <a:r>
              <a:rPr lang="en-US" sz="2800" dirty="0" smtClean="0"/>
              <a:t>100 possible mark locations.</a:t>
            </a:r>
          </a:p>
          <a:p>
            <a:r>
              <a:rPr lang="en-US" sz="2800" dirty="0" smtClean="0"/>
              <a:t>Code space – 16 billion codes.</a:t>
            </a:r>
          </a:p>
          <a:p>
            <a:r>
              <a:rPr lang="en-US" sz="2800" dirty="0" smtClean="0"/>
              <a:t>Message is contained in the signal only if ALL marks associated with that message are present.</a:t>
            </a:r>
          </a:p>
          <a:p>
            <a:r>
              <a:rPr lang="en-US" sz="2800" dirty="0" smtClean="0"/>
              <a:t>Signal may contain multiple overlaid messages.</a:t>
            </a:r>
          </a:p>
        </p:txBody>
      </p:sp>
      <p:pic>
        <p:nvPicPr>
          <p:cNvPr id="67589" name="Picture 5" descr="A.png"/>
          <p:cNvPicPr>
            <a:picLocks noChangeAspect="1"/>
          </p:cNvPicPr>
          <p:nvPr/>
        </p:nvPicPr>
        <p:blipFill>
          <a:blip r:embed="rId2"/>
          <a:srcRect/>
          <a:stretch>
            <a:fillRect/>
          </a:stretch>
        </p:blipFill>
        <p:spPr bwMode="auto">
          <a:xfrm>
            <a:off x="5667375" y="1828800"/>
            <a:ext cx="27908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8611" name="Title 6"/>
          <p:cNvSpPr>
            <a:spLocks noGrp="1"/>
          </p:cNvSpPr>
          <p:nvPr>
            <p:ph type="title"/>
          </p:nvPr>
        </p:nvSpPr>
        <p:spPr/>
        <p:txBody>
          <a:bodyPr/>
          <a:lstStyle/>
          <a:p>
            <a:r>
              <a:rPr lang="en-US" smtClean="0"/>
              <a:t>Which, if either, is present?</a:t>
            </a:r>
          </a:p>
        </p:txBody>
      </p:sp>
      <p:pic>
        <p:nvPicPr>
          <p:cNvPr id="68612" name="Picture 5" descr="A.png"/>
          <p:cNvPicPr>
            <a:picLocks noChangeAspect="1"/>
          </p:cNvPicPr>
          <p:nvPr/>
        </p:nvPicPr>
        <p:blipFill>
          <a:blip r:embed="rId2"/>
          <a:srcRect/>
          <a:stretch>
            <a:fillRect/>
          </a:stretch>
        </p:blipFill>
        <p:spPr bwMode="auto">
          <a:xfrm>
            <a:off x="292100" y="1789113"/>
            <a:ext cx="2790825" cy="2781300"/>
          </a:xfrm>
          <a:prstGeom prst="rect">
            <a:avLst/>
          </a:prstGeom>
          <a:noFill/>
          <a:ln w="9525">
            <a:noFill/>
            <a:miter lim="800000"/>
            <a:headEnd/>
            <a:tailEnd/>
          </a:ln>
        </p:spPr>
      </p:pic>
      <p:pic>
        <p:nvPicPr>
          <p:cNvPr id="68613" name="Picture 9" descr="Q.png"/>
          <p:cNvPicPr>
            <a:picLocks noChangeAspect="1"/>
          </p:cNvPicPr>
          <p:nvPr/>
        </p:nvPicPr>
        <p:blipFill>
          <a:blip r:embed="rId3"/>
          <a:srcRect/>
          <a:stretch>
            <a:fillRect/>
          </a:stretch>
        </p:blipFill>
        <p:spPr bwMode="auto">
          <a:xfrm>
            <a:off x="5840413" y="1789113"/>
            <a:ext cx="2790825" cy="2781300"/>
          </a:xfrm>
          <a:prstGeom prst="rect">
            <a:avLst/>
          </a:prstGeom>
          <a:noFill/>
          <a:ln w="9525">
            <a:noFill/>
            <a:miter lim="800000"/>
            <a:headEnd/>
            <a:tailEnd/>
          </a:ln>
        </p:spPr>
      </p:pic>
      <p:pic>
        <p:nvPicPr>
          <p:cNvPr id="68614" name="Picture 10" descr="RX.png"/>
          <p:cNvPicPr>
            <a:picLocks noChangeAspect="1"/>
          </p:cNvPicPr>
          <p:nvPr/>
        </p:nvPicPr>
        <p:blipFill>
          <a:blip r:embed="rId4"/>
          <a:srcRect/>
          <a:stretch>
            <a:fillRect/>
          </a:stretch>
        </p:blipFill>
        <p:spPr bwMode="auto">
          <a:xfrm>
            <a:off x="3060700" y="1789113"/>
            <a:ext cx="27908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69635" name="Title 6"/>
          <p:cNvSpPr>
            <a:spLocks noGrp="1"/>
          </p:cNvSpPr>
          <p:nvPr>
            <p:ph type="title"/>
          </p:nvPr>
        </p:nvSpPr>
        <p:spPr/>
        <p:txBody>
          <a:bodyPr/>
          <a:lstStyle/>
          <a:p>
            <a:r>
              <a:rPr lang="en-US" smtClean="0"/>
              <a:t>Which, if either, is present?</a:t>
            </a:r>
          </a:p>
        </p:txBody>
      </p:sp>
      <p:pic>
        <p:nvPicPr>
          <p:cNvPr id="69636" name="Picture 5" descr="A.png"/>
          <p:cNvPicPr>
            <a:picLocks noChangeAspect="1"/>
          </p:cNvPicPr>
          <p:nvPr/>
        </p:nvPicPr>
        <p:blipFill>
          <a:blip r:embed="rId2"/>
          <a:srcRect/>
          <a:stretch>
            <a:fillRect/>
          </a:stretch>
        </p:blipFill>
        <p:spPr bwMode="auto">
          <a:xfrm>
            <a:off x="292100" y="1789113"/>
            <a:ext cx="2790825" cy="2781300"/>
          </a:xfrm>
          <a:prstGeom prst="rect">
            <a:avLst/>
          </a:prstGeom>
          <a:noFill/>
          <a:ln w="9525">
            <a:noFill/>
            <a:miter lim="800000"/>
            <a:headEnd/>
            <a:tailEnd/>
          </a:ln>
        </p:spPr>
      </p:pic>
      <p:pic>
        <p:nvPicPr>
          <p:cNvPr id="69637" name="Picture 9" descr="Q.png"/>
          <p:cNvPicPr>
            <a:picLocks noChangeAspect="1"/>
          </p:cNvPicPr>
          <p:nvPr/>
        </p:nvPicPr>
        <p:blipFill>
          <a:blip r:embed="rId3"/>
          <a:srcRect/>
          <a:stretch>
            <a:fillRect/>
          </a:stretch>
        </p:blipFill>
        <p:spPr bwMode="auto">
          <a:xfrm>
            <a:off x="5840413" y="1789113"/>
            <a:ext cx="2790825" cy="2781300"/>
          </a:xfrm>
          <a:prstGeom prst="rect">
            <a:avLst/>
          </a:prstGeom>
          <a:noFill/>
          <a:ln w="9525">
            <a:noFill/>
            <a:miter lim="800000"/>
            <a:headEnd/>
            <a:tailEnd/>
          </a:ln>
        </p:spPr>
      </p:pic>
      <p:pic>
        <p:nvPicPr>
          <p:cNvPr id="69638" name="Picture 10" descr="RX.png"/>
          <p:cNvPicPr>
            <a:picLocks noChangeAspect="1"/>
          </p:cNvPicPr>
          <p:nvPr/>
        </p:nvPicPr>
        <p:blipFill>
          <a:blip r:embed="rId4"/>
          <a:srcRect/>
          <a:stretch>
            <a:fillRect/>
          </a:stretch>
        </p:blipFill>
        <p:spPr bwMode="auto">
          <a:xfrm>
            <a:off x="3060700" y="1789113"/>
            <a:ext cx="2790825" cy="2781300"/>
          </a:xfrm>
          <a:prstGeom prst="rect">
            <a:avLst/>
          </a:prstGeom>
          <a:noFill/>
          <a:ln w="9525">
            <a:noFill/>
            <a:miter lim="800000"/>
            <a:headEnd/>
            <a:tailEnd/>
          </a:ln>
        </p:spPr>
      </p:pic>
      <p:sp>
        <p:nvSpPr>
          <p:cNvPr id="8" name="Oval 7"/>
          <p:cNvSpPr/>
          <p:nvPr/>
        </p:nvSpPr>
        <p:spPr>
          <a:xfrm>
            <a:off x="2752725" y="40036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3" name="Oval 12"/>
          <p:cNvSpPr/>
          <p:nvPr/>
        </p:nvSpPr>
        <p:spPr>
          <a:xfrm>
            <a:off x="1020763" y="374650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4" name="Oval 13"/>
          <p:cNvSpPr/>
          <p:nvPr/>
        </p:nvSpPr>
        <p:spPr>
          <a:xfrm>
            <a:off x="1020763" y="300990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5" name="Oval 14"/>
          <p:cNvSpPr/>
          <p:nvPr/>
        </p:nvSpPr>
        <p:spPr>
          <a:xfrm>
            <a:off x="2006600" y="276066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6" name="Oval 15"/>
          <p:cNvSpPr/>
          <p:nvPr/>
        </p:nvSpPr>
        <p:spPr>
          <a:xfrm>
            <a:off x="2743200" y="251301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7" name="Oval 16"/>
          <p:cNvSpPr/>
          <p:nvPr/>
        </p:nvSpPr>
        <p:spPr>
          <a:xfrm>
            <a:off x="2503488" y="20335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8" name="Oval 17"/>
          <p:cNvSpPr/>
          <p:nvPr/>
        </p:nvSpPr>
        <p:spPr>
          <a:xfrm>
            <a:off x="1517650" y="20335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0659" name="Title 6"/>
          <p:cNvSpPr>
            <a:spLocks noGrp="1"/>
          </p:cNvSpPr>
          <p:nvPr>
            <p:ph type="title"/>
          </p:nvPr>
        </p:nvSpPr>
        <p:spPr/>
        <p:txBody>
          <a:bodyPr/>
          <a:lstStyle/>
          <a:p>
            <a:r>
              <a:rPr lang="en-US" smtClean="0"/>
              <a:t>Which, if either, is present?</a:t>
            </a:r>
          </a:p>
        </p:txBody>
      </p:sp>
      <p:pic>
        <p:nvPicPr>
          <p:cNvPr id="70660" name="Picture 5" descr="A.png"/>
          <p:cNvPicPr>
            <a:picLocks noChangeAspect="1"/>
          </p:cNvPicPr>
          <p:nvPr/>
        </p:nvPicPr>
        <p:blipFill>
          <a:blip r:embed="rId2"/>
          <a:srcRect/>
          <a:stretch>
            <a:fillRect/>
          </a:stretch>
        </p:blipFill>
        <p:spPr bwMode="auto">
          <a:xfrm>
            <a:off x="292100" y="1789113"/>
            <a:ext cx="2790825" cy="2781300"/>
          </a:xfrm>
          <a:prstGeom prst="rect">
            <a:avLst/>
          </a:prstGeom>
          <a:noFill/>
          <a:ln w="9525">
            <a:noFill/>
            <a:miter lim="800000"/>
            <a:headEnd/>
            <a:tailEnd/>
          </a:ln>
        </p:spPr>
      </p:pic>
      <p:pic>
        <p:nvPicPr>
          <p:cNvPr id="70661" name="Picture 9" descr="Q.png"/>
          <p:cNvPicPr>
            <a:picLocks noChangeAspect="1"/>
          </p:cNvPicPr>
          <p:nvPr/>
        </p:nvPicPr>
        <p:blipFill>
          <a:blip r:embed="rId3"/>
          <a:srcRect/>
          <a:stretch>
            <a:fillRect/>
          </a:stretch>
        </p:blipFill>
        <p:spPr bwMode="auto">
          <a:xfrm>
            <a:off x="5840413" y="1789113"/>
            <a:ext cx="2790825" cy="2781300"/>
          </a:xfrm>
          <a:prstGeom prst="rect">
            <a:avLst/>
          </a:prstGeom>
          <a:noFill/>
          <a:ln w="9525">
            <a:noFill/>
            <a:miter lim="800000"/>
            <a:headEnd/>
            <a:tailEnd/>
          </a:ln>
        </p:spPr>
      </p:pic>
      <p:pic>
        <p:nvPicPr>
          <p:cNvPr id="70662" name="Picture 10" descr="RX.png"/>
          <p:cNvPicPr>
            <a:picLocks noChangeAspect="1"/>
          </p:cNvPicPr>
          <p:nvPr/>
        </p:nvPicPr>
        <p:blipFill>
          <a:blip r:embed="rId4"/>
          <a:srcRect/>
          <a:stretch>
            <a:fillRect/>
          </a:stretch>
        </p:blipFill>
        <p:spPr bwMode="auto">
          <a:xfrm>
            <a:off x="3060700" y="1789113"/>
            <a:ext cx="2790825" cy="2781300"/>
          </a:xfrm>
          <a:prstGeom prst="rect">
            <a:avLst/>
          </a:prstGeom>
          <a:noFill/>
          <a:ln w="9525">
            <a:noFill/>
            <a:miter lim="800000"/>
            <a:headEnd/>
            <a:tailEnd/>
          </a:ln>
        </p:spPr>
      </p:pic>
      <p:sp>
        <p:nvSpPr>
          <p:cNvPr id="8" name="Oval 7"/>
          <p:cNvSpPr/>
          <p:nvPr/>
        </p:nvSpPr>
        <p:spPr>
          <a:xfrm>
            <a:off x="2752725" y="40036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3" name="Oval 12"/>
          <p:cNvSpPr/>
          <p:nvPr/>
        </p:nvSpPr>
        <p:spPr>
          <a:xfrm>
            <a:off x="1020763" y="374650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4" name="Oval 13"/>
          <p:cNvSpPr/>
          <p:nvPr/>
        </p:nvSpPr>
        <p:spPr>
          <a:xfrm>
            <a:off x="1020763" y="300990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5" name="Oval 14"/>
          <p:cNvSpPr/>
          <p:nvPr/>
        </p:nvSpPr>
        <p:spPr>
          <a:xfrm>
            <a:off x="2006600" y="276066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6" name="Oval 15"/>
          <p:cNvSpPr/>
          <p:nvPr/>
        </p:nvSpPr>
        <p:spPr>
          <a:xfrm>
            <a:off x="2743200" y="251301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7" name="Oval 16"/>
          <p:cNvSpPr/>
          <p:nvPr/>
        </p:nvSpPr>
        <p:spPr>
          <a:xfrm>
            <a:off x="2503488" y="20335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8" name="Oval 17"/>
          <p:cNvSpPr/>
          <p:nvPr/>
        </p:nvSpPr>
        <p:spPr>
          <a:xfrm>
            <a:off x="1517650" y="20335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0" name="Oval 29"/>
          <p:cNvSpPr/>
          <p:nvPr/>
        </p:nvSpPr>
        <p:spPr>
          <a:xfrm>
            <a:off x="5514975" y="400526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1" name="Oval 30"/>
          <p:cNvSpPr/>
          <p:nvPr/>
        </p:nvSpPr>
        <p:spPr>
          <a:xfrm>
            <a:off x="3783013" y="37480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2" name="Oval 31"/>
          <p:cNvSpPr/>
          <p:nvPr/>
        </p:nvSpPr>
        <p:spPr>
          <a:xfrm>
            <a:off x="3783013" y="30114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3" name="Oval 32"/>
          <p:cNvSpPr/>
          <p:nvPr/>
        </p:nvSpPr>
        <p:spPr>
          <a:xfrm>
            <a:off x="4768850" y="27622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4" name="Oval 33"/>
          <p:cNvSpPr/>
          <p:nvPr/>
        </p:nvSpPr>
        <p:spPr>
          <a:xfrm>
            <a:off x="5505450" y="251460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5" name="Oval 34"/>
          <p:cNvSpPr/>
          <p:nvPr/>
        </p:nvSpPr>
        <p:spPr>
          <a:xfrm>
            <a:off x="5265738" y="20351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6" name="Oval 35"/>
          <p:cNvSpPr/>
          <p:nvPr/>
        </p:nvSpPr>
        <p:spPr>
          <a:xfrm>
            <a:off x="4279900" y="2035175"/>
            <a:ext cx="303213"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1683" name="Title 6"/>
          <p:cNvSpPr>
            <a:spLocks noGrp="1"/>
          </p:cNvSpPr>
          <p:nvPr>
            <p:ph type="title"/>
          </p:nvPr>
        </p:nvSpPr>
        <p:spPr/>
        <p:txBody>
          <a:bodyPr/>
          <a:lstStyle/>
          <a:p>
            <a:r>
              <a:rPr lang="en-US" smtClean="0"/>
              <a:t>Which, if either, is present?</a:t>
            </a:r>
          </a:p>
        </p:txBody>
      </p:sp>
      <p:pic>
        <p:nvPicPr>
          <p:cNvPr id="71684" name="Picture 5" descr="A.png"/>
          <p:cNvPicPr>
            <a:picLocks noChangeAspect="1"/>
          </p:cNvPicPr>
          <p:nvPr/>
        </p:nvPicPr>
        <p:blipFill>
          <a:blip r:embed="rId2"/>
          <a:srcRect/>
          <a:stretch>
            <a:fillRect/>
          </a:stretch>
        </p:blipFill>
        <p:spPr bwMode="auto">
          <a:xfrm>
            <a:off x="292100" y="1789113"/>
            <a:ext cx="2790825" cy="2781300"/>
          </a:xfrm>
          <a:prstGeom prst="rect">
            <a:avLst/>
          </a:prstGeom>
          <a:noFill/>
          <a:ln w="9525">
            <a:noFill/>
            <a:miter lim="800000"/>
            <a:headEnd/>
            <a:tailEnd/>
          </a:ln>
        </p:spPr>
      </p:pic>
      <p:pic>
        <p:nvPicPr>
          <p:cNvPr id="71685" name="Picture 9" descr="Q.png"/>
          <p:cNvPicPr>
            <a:picLocks noChangeAspect="1"/>
          </p:cNvPicPr>
          <p:nvPr/>
        </p:nvPicPr>
        <p:blipFill>
          <a:blip r:embed="rId3"/>
          <a:srcRect/>
          <a:stretch>
            <a:fillRect/>
          </a:stretch>
        </p:blipFill>
        <p:spPr bwMode="auto">
          <a:xfrm>
            <a:off x="5840413" y="1789113"/>
            <a:ext cx="2790825" cy="2781300"/>
          </a:xfrm>
          <a:prstGeom prst="rect">
            <a:avLst/>
          </a:prstGeom>
          <a:noFill/>
          <a:ln w="9525">
            <a:noFill/>
            <a:miter lim="800000"/>
            <a:headEnd/>
            <a:tailEnd/>
          </a:ln>
        </p:spPr>
      </p:pic>
      <p:pic>
        <p:nvPicPr>
          <p:cNvPr id="71686" name="Picture 10" descr="RX.png"/>
          <p:cNvPicPr>
            <a:picLocks noChangeAspect="1"/>
          </p:cNvPicPr>
          <p:nvPr/>
        </p:nvPicPr>
        <p:blipFill>
          <a:blip r:embed="rId4"/>
          <a:srcRect/>
          <a:stretch>
            <a:fillRect/>
          </a:stretch>
        </p:blipFill>
        <p:spPr bwMode="auto">
          <a:xfrm>
            <a:off x="3060700" y="1789113"/>
            <a:ext cx="2790825" cy="2781300"/>
          </a:xfrm>
          <a:prstGeom prst="rect">
            <a:avLst/>
          </a:prstGeom>
          <a:noFill/>
          <a:ln w="9525">
            <a:noFill/>
            <a:miter lim="800000"/>
            <a:headEnd/>
            <a:tailEnd/>
          </a:ln>
        </p:spPr>
      </p:pic>
      <p:sp>
        <p:nvSpPr>
          <p:cNvPr id="8" name="Oval 7"/>
          <p:cNvSpPr/>
          <p:nvPr/>
        </p:nvSpPr>
        <p:spPr>
          <a:xfrm>
            <a:off x="2752725" y="40036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3" name="Oval 12"/>
          <p:cNvSpPr/>
          <p:nvPr/>
        </p:nvSpPr>
        <p:spPr>
          <a:xfrm>
            <a:off x="1020763" y="374650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4" name="Oval 13"/>
          <p:cNvSpPr/>
          <p:nvPr/>
        </p:nvSpPr>
        <p:spPr>
          <a:xfrm>
            <a:off x="1020763" y="300990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5" name="Oval 14"/>
          <p:cNvSpPr/>
          <p:nvPr/>
        </p:nvSpPr>
        <p:spPr>
          <a:xfrm>
            <a:off x="2006600" y="276066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6" name="Oval 15"/>
          <p:cNvSpPr/>
          <p:nvPr/>
        </p:nvSpPr>
        <p:spPr>
          <a:xfrm>
            <a:off x="2743200" y="251301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7" name="Oval 16"/>
          <p:cNvSpPr/>
          <p:nvPr/>
        </p:nvSpPr>
        <p:spPr>
          <a:xfrm>
            <a:off x="2503488" y="20335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8" name="Oval 17"/>
          <p:cNvSpPr/>
          <p:nvPr/>
        </p:nvSpPr>
        <p:spPr>
          <a:xfrm>
            <a:off x="1517650" y="20335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0" name="Oval 29"/>
          <p:cNvSpPr/>
          <p:nvPr/>
        </p:nvSpPr>
        <p:spPr>
          <a:xfrm>
            <a:off x="5514975" y="400526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1" name="Oval 30"/>
          <p:cNvSpPr/>
          <p:nvPr/>
        </p:nvSpPr>
        <p:spPr>
          <a:xfrm>
            <a:off x="3783013" y="37480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2" name="Oval 31"/>
          <p:cNvSpPr/>
          <p:nvPr/>
        </p:nvSpPr>
        <p:spPr>
          <a:xfrm>
            <a:off x="3783013" y="30114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3" name="Oval 32"/>
          <p:cNvSpPr/>
          <p:nvPr/>
        </p:nvSpPr>
        <p:spPr>
          <a:xfrm>
            <a:off x="4768850" y="27622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4" name="Oval 33"/>
          <p:cNvSpPr/>
          <p:nvPr/>
        </p:nvSpPr>
        <p:spPr>
          <a:xfrm>
            <a:off x="5505450" y="251460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5" name="Oval 34"/>
          <p:cNvSpPr/>
          <p:nvPr/>
        </p:nvSpPr>
        <p:spPr>
          <a:xfrm>
            <a:off x="5265738" y="20351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36" name="Oval 35"/>
          <p:cNvSpPr/>
          <p:nvPr/>
        </p:nvSpPr>
        <p:spPr>
          <a:xfrm>
            <a:off x="4279900" y="2035175"/>
            <a:ext cx="303213"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71701" name="TextBox 20"/>
          <p:cNvSpPr txBox="1">
            <a:spLocks noChangeArrowheads="1"/>
          </p:cNvSpPr>
          <p:nvPr/>
        </p:nvSpPr>
        <p:spPr bwMode="auto">
          <a:xfrm>
            <a:off x="319088" y="4625975"/>
            <a:ext cx="2713037" cy="584200"/>
          </a:xfrm>
          <a:prstGeom prst="rect">
            <a:avLst/>
          </a:prstGeom>
          <a:noFill/>
          <a:ln w="9525">
            <a:noFill/>
            <a:miter lim="800000"/>
            <a:headEnd/>
            <a:tailEnd/>
          </a:ln>
        </p:spPr>
        <p:txBody>
          <a:bodyPr wrap="none">
            <a:spAutoFit/>
          </a:bodyPr>
          <a:lstStyle/>
          <a:p>
            <a:r>
              <a:rPr lang="en-US" sz="3200" b="1"/>
              <a:t>‘A’ is present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 typical spread spectrum system uses a spreading code to achieve jam resistance</a:t>
            </a:r>
            <a:endParaRPr lang="en-US" sz="3600" dirty="0"/>
          </a:p>
        </p:txBody>
      </p:sp>
      <p:pic>
        <p:nvPicPr>
          <p:cNvPr id="271364" name="Picture 4" descr="D:\UCCS\PhD\DISSERTATION\ss_system.png"/>
          <p:cNvPicPr>
            <a:picLocks noChangeAspect="1" noChangeArrowheads="1"/>
          </p:cNvPicPr>
          <p:nvPr/>
        </p:nvPicPr>
        <p:blipFill>
          <a:blip r:embed="rId2"/>
          <a:srcRect/>
          <a:stretch>
            <a:fillRect/>
          </a:stretch>
        </p:blipFill>
        <p:spPr bwMode="auto">
          <a:xfrm>
            <a:off x="381000" y="1828800"/>
            <a:ext cx="8373047" cy="1794224"/>
          </a:xfrm>
          <a:prstGeom prst="rect">
            <a:avLst/>
          </a:prstGeom>
          <a:noFill/>
        </p:spPr>
      </p:pic>
      <p:sp>
        <p:nvSpPr>
          <p:cNvPr id="4" name="TextBox 3"/>
          <p:cNvSpPr txBox="1"/>
          <p:nvPr/>
        </p:nvSpPr>
        <p:spPr>
          <a:xfrm>
            <a:off x="381000" y="3962400"/>
            <a:ext cx="8382000" cy="2246769"/>
          </a:xfrm>
          <a:prstGeom prst="rect">
            <a:avLst/>
          </a:prstGeom>
          <a:noFill/>
        </p:spPr>
        <p:txBody>
          <a:bodyPr wrap="square" rtlCol="0">
            <a:spAutoFit/>
          </a:bodyPr>
          <a:lstStyle/>
          <a:p>
            <a:r>
              <a:rPr lang="en-US" sz="2000" dirty="0" smtClean="0"/>
              <a:t>Source Codec – Reduces information redundancy</a:t>
            </a:r>
          </a:p>
          <a:p>
            <a:r>
              <a:rPr lang="en-US" sz="2000" dirty="0" smtClean="0"/>
              <a:t>Security Codec – Provides confidentiality, integrity, and authentication</a:t>
            </a:r>
          </a:p>
          <a:p>
            <a:r>
              <a:rPr lang="en-US" sz="2000" dirty="0" smtClean="0"/>
              <a:t>Channel Codec – Adds redundancy that permits channel noise to be mitigated</a:t>
            </a:r>
          </a:p>
          <a:p>
            <a:r>
              <a:rPr lang="en-US" sz="2000" dirty="0" smtClean="0"/>
              <a:t>Spectrum Codec – Spread the signal’s bandwidth to effectively hide it </a:t>
            </a:r>
          </a:p>
          <a:p>
            <a:endParaRPr lang="en-US" sz="2000" dirty="0" smtClean="0"/>
          </a:p>
          <a:p>
            <a:r>
              <a:rPr lang="en-US" sz="2000" dirty="0" smtClean="0"/>
              <a:t>The spreading code defines a channel independent of the message.</a:t>
            </a:r>
          </a:p>
          <a:p>
            <a:r>
              <a:rPr lang="en-US" sz="2000" dirty="0" smtClean="0"/>
              <a:t>An attacker must know the spreading code to find the channel. </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2707" name="Title 6"/>
          <p:cNvSpPr>
            <a:spLocks noGrp="1"/>
          </p:cNvSpPr>
          <p:nvPr>
            <p:ph type="title"/>
          </p:nvPr>
        </p:nvSpPr>
        <p:spPr/>
        <p:txBody>
          <a:bodyPr/>
          <a:lstStyle/>
          <a:p>
            <a:r>
              <a:rPr lang="en-US" smtClean="0"/>
              <a:t>Which, if either, is present?</a:t>
            </a:r>
          </a:p>
        </p:txBody>
      </p:sp>
      <p:pic>
        <p:nvPicPr>
          <p:cNvPr id="72708" name="Picture 5" descr="A.png"/>
          <p:cNvPicPr>
            <a:picLocks noChangeAspect="1"/>
          </p:cNvPicPr>
          <p:nvPr/>
        </p:nvPicPr>
        <p:blipFill>
          <a:blip r:embed="rId2"/>
          <a:srcRect/>
          <a:stretch>
            <a:fillRect/>
          </a:stretch>
        </p:blipFill>
        <p:spPr bwMode="auto">
          <a:xfrm>
            <a:off x="292100" y="1789113"/>
            <a:ext cx="2790825" cy="2781300"/>
          </a:xfrm>
          <a:prstGeom prst="rect">
            <a:avLst/>
          </a:prstGeom>
          <a:noFill/>
          <a:ln w="9525">
            <a:noFill/>
            <a:miter lim="800000"/>
            <a:headEnd/>
            <a:tailEnd/>
          </a:ln>
        </p:spPr>
      </p:pic>
      <p:pic>
        <p:nvPicPr>
          <p:cNvPr id="72709" name="Picture 9" descr="Q.png"/>
          <p:cNvPicPr>
            <a:picLocks noChangeAspect="1"/>
          </p:cNvPicPr>
          <p:nvPr/>
        </p:nvPicPr>
        <p:blipFill>
          <a:blip r:embed="rId3"/>
          <a:srcRect/>
          <a:stretch>
            <a:fillRect/>
          </a:stretch>
        </p:blipFill>
        <p:spPr bwMode="auto">
          <a:xfrm>
            <a:off x="5840413" y="1789113"/>
            <a:ext cx="2790825" cy="2781300"/>
          </a:xfrm>
          <a:prstGeom prst="rect">
            <a:avLst/>
          </a:prstGeom>
          <a:noFill/>
          <a:ln w="9525">
            <a:noFill/>
            <a:miter lim="800000"/>
            <a:headEnd/>
            <a:tailEnd/>
          </a:ln>
        </p:spPr>
      </p:pic>
      <p:pic>
        <p:nvPicPr>
          <p:cNvPr id="72710" name="Picture 10" descr="RX.png"/>
          <p:cNvPicPr>
            <a:picLocks noChangeAspect="1"/>
          </p:cNvPicPr>
          <p:nvPr/>
        </p:nvPicPr>
        <p:blipFill>
          <a:blip r:embed="rId4"/>
          <a:srcRect/>
          <a:stretch>
            <a:fillRect/>
          </a:stretch>
        </p:blipFill>
        <p:spPr bwMode="auto">
          <a:xfrm>
            <a:off x="3060700" y="1789113"/>
            <a:ext cx="2790825" cy="2781300"/>
          </a:xfrm>
          <a:prstGeom prst="rect">
            <a:avLst/>
          </a:prstGeom>
          <a:noFill/>
          <a:ln w="9525">
            <a:noFill/>
            <a:miter lim="800000"/>
            <a:headEnd/>
            <a:tailEnd/>
          </a:ln>
        </p:spPr>
      </p:pic>
      <p:sp>
        <p:nvSpPr>
          <p:cNvPr id="72711" name="TextBox 20"/>
          <p:cNvSpPr txBox="1">
            <a:spLocks noChangeArrowheads="1"/>
          </p:cNvSpPr>
          <p:nvPr/>
        </p:nvSpPr>
        <p:spPr bwMode="auto">
          <a:xfrm>
            <a:off x="319088" y="4625975"/>
            <a:ext cx="2713037" cy="584200"/>
          </a:xfrm>
          <a:prstGeom prst="rect">
            <a:avLst/>
          </a:prstGeom>
          <a:noFill/>
          <a:ln w="9525">
            <a:noFill/>
            <a:miter lim="800000"/>
            <a:headEnd/>
            <a:tailEnd/>
          </a:ln>
        </p:spPr>
        <p:txBody>
          <a:bodyPr wrap="none">
            <a:spAutoFit/>
          </a:bodyPr>
          <a:lstStyle/>
          <a:p>
            <a:r>
              <a:rPr lang="en-US" sz="3200" b="1"/>
              <a:t>‘A’ is present</a:t>
            </a:r>
          </a:p>
        </p:txBody>
      </p:sp>
      <p:sp>
        <p:nvSpPr>
          <p:cNvPr id="22" name="Oval 21"/>
          <p:cNvSpPr/>
          <p:nvPr/>
        </p:nvSpPr>
        <p:spPr>
          <a:xfrm>
            <a:off x="6570663" y="20256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3" name="Oval 22"/>
          <p:cNvSpPr/>
          <p:nvPr/>
        </p:nvSpPr>
        <p:spPr>
          <a:xfrm>
            <a:off x="7556500" y="226536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4" name="Oval 23"/>
          <p:cNvSpPr/>
          <p:nvPr/>
        </p:nvSpPr>
        <p:spPr>
          <a:xfrm>
            <a:off x="7556500" y="25225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5" name="Oval 24"/>
          <p:cNvSpPr/>
          <p:nvPr/>
        </p:nvSpPr>
        <p:spPr>
          <a:xfrm>
            <a:off x="7556500" y="27622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6" name="Oval 25"/>
          <p:cNvSpPr/>
          <p:nvPr/>
        </p:nvSpPr>
        <p:spPr>
          <a:xfrm>
            <a:off x="7813675" y="32591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7" name="Oval 26"/>
          <p:cNvSpPr/>
          <p:nvPr/>
        </p:nvSpPr>
        <p:spPr>
          <a:xfrm>
            <a:off x="6091238" y="27717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8" name="Oval 27"/>
          <p:cNvSpPr/>
          <p:nvPr/>
        </p:nvSpPr>
        <p:spPr>
          <a:xfrm>
            <a:off x="7059613" y="42449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3731" name="Title 6"/>
          <p:cNvSpPr>
            <a:spLocks noGrp="1"/>
          </p:cNvSpPr>
          <p:nvPr>
            <p:ph type="title"/>
          </p:nvPr>
        </p:nvSpPr>
        <p:spPr/>
        <p:txBody>
          <a:bodyPr/>
          <a:lstStyle/>
          <a:p>
            <a:r>
              <a:rPr lang="en-US" smtClean="0"/>
              <a:t>Which, if either, is present?</a:t>
            </a:r>
          </a:p>
        </p:txBody>
      </p:sp>
      <p:pic>
        <p:nvPicPr>
          <p:cNvPr id="73732" name="Picture 5" descr="A.png"/>
          <p:cNvPicPr>
            <a:picLocks noChangeAspect="1"/>
          </p:cNvPicPr>
          <p:nvPr/>
        </p:nvPicPr>
        <p:blipFill>
          <a:blip r:embed="rId2"/>
          <a:srcRect/>
          <a:stretch>
            <a:fillRect/>
          </a:stretch>
        </p:blipFill>
        <p:spPr bwMode="auto">
          <a:xfrm>
            <a:off x="292100" y="1789113"/>
            <a:ext cx="2790825" cy="2781300"/>
          </a:xfrm>
          <a:prstGeom prst="rect">
            <a:avLst/>
          </a:prstGeom>
          <a:noFill/>
          <a:ln w="9525">
            <a:noFill/>
            <a:miter lim="800000"/>
            <a:headEnd/>
            <a:tailEnd/>
          </a:ln>
        </p:spPr>
      </p:pic>
      <p:pic>
        <p:nvPicPr>
          <p:cNvPr id="73733" name="Picture 9" descr="Q.png"/>
          <p:cNvPicPr>
            <a:picLocks noChangeAspect="1"/>
          </p:cNvPicPr>
          <p:nvPr/>
        </p:nvPicPr>
        <p:blipFill>
          <a:blip r:embed="rId3"/>
          <a:srcRect/>
          <a:stretch>
            <a:fillRect/>
          </a:stretch>
        </p:blipFill>
        <p:spPr bwMode="auto">
          <a:xfrm>
            <a:off x="5840413" y="1789113"/>
            <a:ext cx="2790825" cy="2781300"/>
          </a:xfrm>
          <a:prstGeom prst="rect">
            <a:avLst/>
          </a:prstGeom>
          <a:noFill/>
          <a:ln w="9525">
            <a:noFill/>
            <a:miter lim="800000"/>
            <a:headEnd/>
            <a:tailEnd/>
          </a:ln>
        </p:spPr>
      </p:pic>
      <p:pic>
        <p:nvPicPr>
          <p:cNvPr id="73734" name="Picture 10" descr="RX.png"/>
          <p:cNvPicPr>
            <a:picLocks noChangeAspect="1"/>
          </p:cNvPicPr>
          <p:nvPr/>
        </p:nvPicPr>
        <p:blipFill>
          <a:blip r:embed="rId4"/>
          <a:srcRect/>
          <a:stretch>
            <a:fillRect/>
          </a:stretch>
        </p:blipFill>
        <p:spPr bwMode="auto">
          <a:xfrm>
            <a:off x="3060700" y="1789113"/>
            <a:ext cx="2790825" cy="2781300"/>
          </a:xfrm>
          <a:prstGeom prst="rect">
            <a:avLst/>
          </a:prstGeom>
          <a:noFill/>
          <a:ln w="9525">
            <a:noFill/>
            <a:miter lim="800000"/>
            <a:headEnd/>
            <a:tailEnd/>
          </a:ln>
        </p:spPr>
      </p:pic>
      <p:sp>
        <p:nvSpPr>
          <p:cNvPr id="73735" name="TextBox 20"/>
          <p:cNvSpPr txBox="1">
            <a:spLocks noChangeArrowheads="1"/>
          </p:cNvSpPr>
          <p:nvPr/>
        </p:nvSpPr>
        <p:spPr bwMode="auto">
          <a:xfrm>
            <a:off x="319088" y="4625975"/>
            <a:ext cx="2713037" cy="584200"/>
          </a:xfrm>
          <a:prstGeom prst="rect">
            <a:avLst/>
          </a:prstGeom>
          <a:noFill/>
          <a:ln w="9525">
            <a:noFill/>
            <a:miter lim="800000"/>
            <a:headEnd/>
            <a:tailEnd/>
          </a:ln>
        </p:spPr>
        <p:txBody>
          <a:bodyPr wrap="none">
            <a:spAutoFit/>
          </a:bodyPr>
          <a:lstStyle/>
          <a:p>
            <a:r>
              <a:rPr lang="en-US" sz="3200" b="1"/>
              <a:t>‘A’ is present</a:t>
            </a:r>
          </a:p>
        </p:txBody>
      </p:sp>
      <p:sp>
        <p:nvSpPr>
          <p:cNvPr id="22" name="Oval 21"/>
          <p:cNvSpPr/>
          <p:nvPr/>
        </p:nvSpPr>
        <p:spPr>
          <a:xfrm>
            <a:off x="6570663" y="20256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3" name="Oval 22"/>
          <p:cNvSpPr/>
          <p:nvPr/>
        </p:nvSpPr>
        <p:spPr>
          <a:xfrm>
            <a:off x="7556500" y="226536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4" name="Oval 23"/>
          <p:cNvSpPr/>
          <p:nvPr/>
        </p:nvSpPr>
        <p:spPr>
          <a:xfrm>
            <a:off x="7556500" y="25225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5" name="Oval 24"/>
          <p:cNvSpPr/>
          <p:nvPr/>
        </p:nvSpPr>
        <p:spPr>
          <a:xfrm>
            <a:off x="7556500" y="27622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6" name="Oval 25"/>
          <p:cNvSpPr/>
          <p:nvPr/>
        </p:nvSpPr>
        <p:spPr>
          <a:xfrm>
            <a:off x="7813675" y="32591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7" name="Oval 26"/>
          <p:cNvSpPr/>
          <p:nvPr/>
        </p:nvSpPr>
        <p:spPr>
          <a:xfrm>
            <a:off x="6091238" y="27717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8" name="Oval 27"/>
          <p:cNvSpPr/>
          <p:nvPr/>
        </p:nvSpPr>
        <p:spPr>
          <a:xfrm>
            <a:off x="7059613" y="42449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5" name="Oval 14"/>
          <p:cNvSpPr/>
          <p:nvPr/>
        </p:nvSpPr>
        <p:spPr>
          <a:xfrm>
            <a:off x="3794125" y="201771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6" name="Oval 15"/>
          <p:cNvSpPr/>
          <p:nvPr/>
        </p:nvSpPr>
        <p:spPr>
          <a:xfrm>
            <a:off x="4779963" y="225742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7" name="Oval 16"/>
          <p:cNvSpPr/>
          <p:nvPr/>
        </p:nvSpPr>
        <p:spPr>
          <a:xfrm>
            <a:off x="4779963" y="2514600"/>
            <a:ext cx="301625" cy="3032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8" name="Oval 17"/>
          <p:cNvSpPr/>
          <p:nvPr/>
        </p:nvSpPr>
        <p:spPr>
          <a:xfrm>
            <a:off x="4779963" y="2754313"/>
            <a:ext cx="301625" cy="3032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9" name="Oval 18"/>
          <p:cNvSpPr/>
          <p:nvPr/>
        </p:nvSpPr>
        <p:spPr>
          <a:xfrm>
            <a:off x="5037138" y="32527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0" name="Oval 19"/>
          <p:cNvSpPr/>
          <p:nvPr/>
        </p:nvSpPr>
        <p:spPr>
          <a:xfrm>
            <a:off x="3314700" y="27638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9" name="Oval 28"/>
          <p:cNvSpPr/>
          <p:nvPr/>
        </p:nvSpPr>
        <p:spPr>
          <a:xfrm>
            <a:off x="4281488" y="4237038"/>
            <a:ext cx="303212"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4755" name="Title 6"/>
          <p:cNvSpPr>
            <a:spLocks noGrp="1"/>
          </p:cNvSpPr>
          <p:nvPr>
            <p:ph type="title"/>
          </p:nvPr>
        </p:nvSpPr>
        <p:spPr/>
        <p:txBody>
          <a:bodyPr/>
          <a:lstStyle/>
          <a:p>
            <a:r>
              <a:rPr lang="en-US" smtClean="0"/>
              <a:t>Which, if either, is present?</a:t>
            </a:r>
          </a:p>
        </p:txBody>
      </p:sp>
      <p:pic>
        <p:nvPicPr>
          <p:cNvPr id="74756" name="Picture 5" descr="A.png"/>
          <p:cNvPicPr>
            <a:picLocks noChangeAspect="1"/>
          </p:cNvPicPr>
          <p:nvPr/>
        </p:nvPicPr>
        <p:blipFill>
          <a:blip r:embed="rId2"/>
          <a:srcRect/>
          <a:stretch>
            <a:fillRect/>
          </a:stretch>
        </p:blipFill>
        <p:spPr bwMode="auto">
          <a:xfrm>
            <a:off x="292100" y="1789113"/>
            <a:ext cx="2790825" cy="2781300"/>
          </a:xfrm>
          <a:prstGeom prst="rect">
            <a:avLst/>
          </a:prstGeom>
          <a:noFill/>
          <a:ln w="9525">
            <a:noFill/>
            <a:miter lim="800000"/>
            <a:headEnd/>
            <a:tailEnd/>
          </a:ln>
        </p:spPr>
      </p:pic>
      <p:pic>
        <p:nvPicPr>
          <p:cNvPr id="74757" name="Picture 9" descr="Q.png"/>
          <p:cNvPicPr>
            <a:picLocks noChangeAspect="1"/>
          </p:cNvPicPr>
          <p:nvPr/>
        </p:nvPicPr>
        <p:blipFill>
          <a:blip r:embed="rId3"/>
          <a:srcRect/>
          <a:stretch>
            <a:fillRect/>
          </a:stretch>
        </p:blipFill>
        <p:spPr bwMode="auto">
          <a:xfrm>
            <a:off x="5840413" y="1789113"/>
            <a:ext cx="2790825" cy="2781300"/>
          </a:xfrm>
          <a:prstGeom prst="rect">
            <a:avLst/>
          </a:prstGeom>
          <a:noFill/>
          <a:ln w="9525">
            <a:noFill/>
            <a:miter lim="800000"/>
            <a:headEnd/>
            <a:tailEnd/>
          </a:ln>
        </p:spPr>
      </p:pic>
      <p:pic>
        <p:nvPicPr>
          <p:cNvPr id="74758" name="Picture 10" descr="RX.png"/>
          <p:cNvPicPr>
            <a:picLocks noChangeAspect="1"/>
          </p:cNvPicPr>
          <p:nvPr/>
        </p:nvPicPr>
        <p:blipFill>
          <a:blip r:embed="rId4"/>
          <a:srcRect/>
          <a:stretch>
            <a:fillRect/>
          </a:stretch>
        </p:blipFill>
        <p:spPr bwMode="auto">
          <a:xfrm>
            <a:off x="3060700" y="1789113"/>
            <a:ext cx="2790825" cy="2781300"/>
          </a:xfrm>
          <a:prstGeom prst="rect">
            <a:avLst/>
          </a:prstGeom>
          <a:noFill/>
          <a:ln w="9525">
            <a:noFill/>
            <a:miter lim="800000"/>
            <a:headEnd/>
            <a:tailEnd/>
          </a:ln>
        </p:spPr>
      </p:pic>
      <p:sp>
        <p:nvSpPr>
          <p:cNvPr id="74759" name="TextBox 20"/>
          <p:cNvSpPr txBox="1">
            <a:spLocks noChangeArrowheads="1"/>
          </p:cNvSpPr>
          <p:nvPr/>
        </p:nvSpPr>
        <p:spPr bwMode="auto">
          <a:xfrm>
            <a:off x="319088" y="4625975"/>
            <a:ext cx="2713037" cy="584200"/>
          </a:xfrm>
          <a:prstGeom prst="rect">
            <a:avLst/>
          </a:prstGeom>
          <a:noFill/>
          <a:ln w="9525">
            <a:noFill/>
            <a:miter lim="800000"/>
            <a:headEnd/>
            <a:tailEnd/>
          </a:ln>
        </p:spPr>
        <p:txBody>
          <a:bodyPr wrap="none">
            <a:spAutoFit/>
          </a:bodyPr>
          <a:lstStyle/>
          <a:p>
            <a:r>
              <a:rPr lang="en-US" sz="3200" b="1" dirty="0"/>
              <a:t>‘A’ is present</a:t>
            </a:r>
          </a:p>
        </p:txBody>
      </p:sp>
      <p:sp>
        <p:nvSpPr>
          <p:cNvPr id="22" name="Oval 21"/>
          <p:cNvSpPr/>
          <p:nvPr/>
        </p:nvSpPr>
        <p:spPr>
          <a:xfrm>
            <a:off x="6570663" y="20256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3" name="Oval 22"/>
          <p:cNvSpPr/>
          <p:nvPr/>
        </p:nvSpPr>
        <p:spPr>
          <a:xfrm>
            <a:off x="7556500" y="226536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4" name="Oval 23"/>
          <p:cNvSpPr/>
          <p:nvPr/>
        </p:nvSpPr>
        <p:spPr>
          <a:xfrm>
            <a:off x="7556500" y="25225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5" name="Oval 24"/>
          <p:cNvSpPr/>
          <p:nvPr/>
        </p:nvSpPr>
        <p:spPr>
          <a:xfrm>
            <a:off x="7556500" y="27622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6" name="Oval 25"/>
          <p:cNvSpPr/>
          <p:nvPr/>
        </p:nvSpPr>
        <p:spPr>
          <a:xfrm>
            <a:off x="7813675" y="32591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7" name="Oval 26"/>
          <p:cNvSpPr/>
          <p:nvPr/>
        </p:nvSpPr>
        <p:spPr>
          <a:xfrm>
            <a:off x="6091238" y="27717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8" name="Oval 27"/>
          <p:cNvSpPr/>
          <p:nvPr/>
        </p:nvSpPr>
        <p:spPr>
          <a:xfrm>
            <a:off x="7059613" y="42449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5" name="Oval 14"/>
          <p:cNvSpPr/>
          <p:nvPr/>
        </p:nvSpPr>
        <p:spPr>
          <a:xfrm>
            <a:off x="3794125" y="201771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6" name="Oval 15"/>
          <p:cNvSpPr/>
          <p:nvPr/>
        </p:nvSpPr>
        <p:spPr>
          <a:xfrm>
            <a:off x="4779963" y="225742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7" name="Oval 16"/>
          <p:cNvSpPr/>
          <p:nvPr/>
        </p:nvSpPr>
        <p:spPr>
          <a:xfrm>
            <a:off x="4779963" y="2514600"/>
            <a:ext cx="301625" cy="3032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8" name="Oval 17"/>
          <p:cNvSpPr/>
          <p:nvPr/>
        </p:nvSpPr>
        <p:spPr>
          <a:xfrm>
            <a:off x="4779963" y="2754313"/>
            <a:ext cx="301625" cy="3032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9" name="Oval 18"/>
          <p:cNvSpPr/>
          <p:nvPr/>
        </p:nvSpPr>
        <p:spPr>
          <a:xfrm>
            <a:off x="5037138" y="32527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0" name="Oval 19"/>
          <p:cNvSpPr/>
          <p:nvPr/>
        </p:nvSpPr>
        <p:spPr>
          <a:xfrm>
            <a:off x="3314700" y="27638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9" name="Oval 28"/>
          <p:cNvSpPr/>
          <p:nvPr/>
        </p:nvSpPr>
        <p:spPr>
          <a:xfrm>
            <a:off x="4281488" y="4237038"/>
            <a:ext cx="303212"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74774" name="TextBox 29"/>
          <p:cNvSpPr txBox="1">
            <a:spLocks noChangeArrowheads="1"/>
          </p:cNvSpPr>
          <p:nvPr/>
        </p:nvSpPr>
        <p:spPr bwMode="auto">
          <a:xfrm>
            <a:off x="5859463" y="4643438"/>
            <a:ext cx="2574925" cy="584200"/>
          </a:xfrm>
          <a:prstGeom prst="rect">
            <a:avLst/>
          </a:prstGeom>
          <a:noFill/>
          <a:ln w="9525">
            <a:noFill/>
            <a:miter lim="800000"/>
            <a:headEnd/>
            <a:tailEnd/>
          </a:ln>
        </p:spPr>
        <p:txBody>
          <a:bodyPr wrap="none">
            <a:spAutoFit/>
          </a:bodyPr>
          <a:lstStyle/>
          <a:p>
            <a:r>
              <a:rPr lang="en-US" sz="3200" b="1"/>
              <a:t>‘K’ is absent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4755" name="Title 6"/>
          <p:cNvSpPr>
            <a:spLocks noGrp="1"/>
          </p:cNvSpPr>
          <p:nvPr>
            <p:ph type="title"/>
          </p:nvPr>
        </p:nvSpPr>
        <p:spPr/>
        <p:txBody>
          <a:bodyPr/>
          <a:lstStyle/>
          <a:p>
            <a:r>
              <a:rPr lang="en-US" smtClean="0"/>
              <a:t>Which, if either, is present?</a:t>
            </a:r>
          </a:p>
        </p:txBody>
      </p:sp>
      <p:pic>
        <p:nvPicPr>
          <p:cNvPr id="74756" name="Picture 5" descr="A.png"/>
          <p:cNvPicPr>
            <a:picLocks noChangeAspect="1"/>
          </p:cNvPicPr>
          <p:nvPr/>
        </p:nvPicPr>
        <p:blipFill>
          <a:blip r:embed="rId2"/>
          <a:srcRect/>
          <a:stretch>
            <a:fillRect/>
          </a:stretch>
        </p:blipFill>
        <p:spPr bwMode="auto">
          <a:xfrm>
            <a:off x="292100" y="1789113"/>
            <a:ext cx="2790825" cy="2781300"/>
          </a:xfrm>
          <a:prstGeom prst="rect">
            <a:avLst/>
          </a:prstGeom>
          <a:noFill/>
          <a:ln w="9525">
            <a:noFill/>
            <a:miter lim="800000"/>
            <a:headEnd/>
            <a:tailEnd/>
          </a:ln>
        </p:spPr>
      </p:pic>
      <p:pic>
        <p:nvPicPr>
          <p:cNvPr id="74757" name="Picture 9" descr="Q.png"/>
          <p:cNvPicPr>
            <a:picLocks noChangeAspect="1"/>
          </p:cNvPicPr>
          <p:nvPr/>
        </p:nvPicPr>
        <p:blipFill>
          <a:blip r:embed="rId3"/>
          <a:srcRect/>
          <a:stretch>
            <a:fillRect/>
          </a:stretch>
        </p:blipFill>
        <p:spPr bwMode="auto">
          <a:xfrm>
            <a:off x="5840413" y="1789113"/>
            <a:ext cx="2790825" cy="2781300"/>
          </a:xfrm>
          <a:prstGeom prst="rect">
            <a:avLst/>
          </a:prstGeom>
          <a:noFill/>
          <a:ln w="9525">
            <a:noFill/>
            <a:miter lim="800000"/>
            <a:headEnd/>
            <a:tailEnd/>
          </a:ln>
        </p:spPr>
      </p:pic>
      <p:pic>
        <p:nvPicPr>
          <p:cNvPr id="74758" name="Picture 10" descr="RX.png"/>
          <p:cNvPicPr>
            <a:picLocks noChangeAspect="1"/>
          </p:cNvPicPr>
          <p:nvPr/>
        </p:nvPicPr>
        <p:blipFill>
          <a:blip r:embed="rId4"/>
          <a:srcRect/>
          <a:stretch>
            <a:fillRect/>
          </a:stretch>
        </p:blipFill>
        <p:spPr bwMode="auto">
          <a:xfrm>
            <a:off x="3060700" y="1789113"/>
            <a:ext cx="2790825" cy="2781300"/>
          </a:xfrm>
          <a:prstGeom prst="rect">
            <a:avLst/>
          </a:prstGeom>
          <a:noFill/>
          <a:ln w="9525">
            <a:noFill/>
            <a:miter lim="800000"/>
            <a:headEnd/>
            <a:tailEnd/>
          </a:ln>
        </p:spPr>
      </p:pic>
      <p:sp>
        <p:nvSpPr>
          <p:cNvPr id="74759" name="TextBox 20"/>
          <p:cNvSpPr txBox="1">
            <a:spLocks noChangeArrowheads="1"/>
          </p:cNvSpPr>
          <p:nvPr/>
        </p:nvSpPr>
        <p:spPr bwMode="auto">
          <a:xfrm>
            <a:off x="319088" y="4625975"/>
            <a:ext cx="2713037" cy="584200"/>
          </a:xfrm>
          <a:prstGeom prst="rect">
            <a:avLst/>
          </a:prstGeom>
          <a:noFill/>
          <a:ln w="9525">
            <a:noFill/>
            <a:miter lim="800000"/>
            <a:headEnd/>
            <a:tailEnd/>
          </a:ln>
        </p:spPr>
        <p:txBody>
          <a:bodyPr wrap="none">
            <a:spAutoFit/>
          </a:bodyPr>
          <a:lstStyle/>
          <a:p>
            <a:r>
              <a:rPr lang="en-US" sz="3200" b="1" dirty="0"/>
              <a:t>‘A’ is present</a:t>
            </a:r>
          </a:p>
        </p:txBody>
      </p:sp>
      <p:sp>
        <p:nvSpPr>
          <p:cNvPr id="22" name="Oval 21"/>
          <p:cNvSpPr/>
          <p:nvPr/>
        </p:nvSpPr>
        <p:spPr>
          <a:xfrm>
            <a:off x="6570663" y="20256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3" name="Oval 22"/>
          <p:cNvSpPr/>
          <p:nvPr/>
        </p:nvSpPr>
        <p:spPr>
          <a:xfrm>
            <a:off x="7556500" y="226536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4" name="Oval 23"/>
          <p:cNvSpPr/>
          <p:nvPr/>
        </p:nvSpPr>
        <p:spPr>
          <a:xfrm>
            <a:off x="7556500" y="25225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5" name="Oval 24"/>
          <p:cNvSpPr/>
          <p:nvPr/>
        </p:nvSpPr>
        <p:spPr>
          <a:xfrm>
            <a:off x="7556500" y="2762250"/>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6" name="Oval 25"/>
          <p:cNvSpPr/>
          <p:nvPr/>
        </p:nvSpPr>
        <p:spPr>
          <a:xfrm>
            <a:off x="7813675" y="32591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7" name="Oval 26"/>
          <p:cNvSpPr/>
          <p:nvPr/>
        </p:nvSpPr>
        <p:spPr>
          <a:xfrm>
            <a:off x="6091238" y="27717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8" name="Oval 27"/>
          <p:cNvSpPr/>
          <p:nvPr/>
        </p:nvSpPr>
        <p:spPr>
          <a:xfrm>
            <a:off x="7059613" y="424497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5" name="Oval 14"/>
          <p:cNvSpPr/>
          <p:nvPr/>
        </p:nvSpPr>
        <p:spPr>
          <a:xfrm>
            <a:off x="3794125" y="2017713"/>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6" name="Oval 15"/>
          <p:cNvSpPr/>
          <p:nvPr/>
        </p:nvSpPr>
        <p:spPr>
          <a:xfrm>
            <a:off x="4779963" y="2257425"/>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7" name="Oval 16"/>
          <p:cNvSpPr/>
          <p:nvPr/>
        </p:nvSpPr>
        <p:spPr>
          <a:xfrm>
            <a:off x="4779963" y="2514600"/>
            <a:ext cx="301625" cy="3032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8" name="Oval 17"/>
          <p:cNvSpPr/>
          <p:nvPr/>
        </p:nvSpPr>
        <p:spPr>
          <a:xfrm>
            <a:off x="4779963" y="2754313"/>
            <a:ext cx="301625" cy="3032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9" name="Oval 18"/>
          <p:cNvSpPr/>
          <p:nvPr/>
        </p:nvSpPr>
        <p:spPr>
          <a:xfrm>
            <a:off x="5037138" y="325278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0" name="Oval 19"/>
          <p:cNvSpPr/>
          <p:nvPr/>
        </p:nvSpPr>
        <p:spPr>
          <a:xfrm>
            <a:off x="3314700" y="2763838"/>
            <a:ext cx="301625"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9" name="Oval 28"/>
          <p:cNvSpPr/>
          <p:nvPr/>
        </p:nvSpPr>
        <p:spPr>
          <a:xfrm>
            <a:off x="4281488" y="4237038"/>
            <a:ext cx="303212" cy="3016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74774" name="TextBox 29"/>
          <p:cNvSpPr txBox="1">
            <a:spLocks noChangeArrowheads="1"/>
          </p:cNvSpPr>
          <p:nvPr/>
        </p:nvSpPr>
        <p:spPr bwMode="auto">
          <a:xfrm>
            <a:off x="5859463" y="4643438"/>
            <a:ext cx="2574925" cy="584200"/>
          </a:xfrm>
          <a:prstGeom prst="rect">
            <a:avLst/>
          </a:prstGeom>
          <a:noFill/>
          <a:ln w="9525">
            <a:noFill/>
            <a:miter lim="800000"/>
            <a:headEnd/>
            <a:tailEnd/>
          </a:ln>
        </p:spPr>
        <p:txBody>
          <a:bodyPr wrap="none">
            <a:spAutoFit/>
          </a:bodyPr>
          <a:lstStyle/>
          <a:p>
            <a:r>
              <a:rPr lang="en-US" sz="3200" b="1"/>
              <a:t>‘K’ is absent</a:t>
            </a:r>
          </a:p>
        </p:txBody>
      </p:sp>
      <p:sp>
        <p:nvSpPr>
          <p:cNvPr id="30" name="TextBox 20"/>
          <p:cNvSpPr txBox="1">
            <a:spLocks noChangeArrowheads="1"/>
          </p:cNvSpPr>
          <p:nvPr/>
        </p:nvSpPr>
        <p:spPr bwMode="auto">
          <a:xfrm>
            <a:off x="1143000" y="5486400"/>
            <a:ext cx="6467091" cy="830997"/>
          </a:xfrm>
          <a:prstGeom prst="rect">
            <a:avLst/>
          </a:prstGeom>
          <a:noFill/>
          <a:ln w="9525">
            <a:noFill/>
            <a:miter lim="800000"/>
            <a:headEnd/>
            <a:tailEnd/>
          </a:ln>
        </p:spPr>
        <p:txBody>
          <a:bodyPr wrap="none">
            <a:spAutoFit/>
          </a:bodyPr>
          <a:lstStyle/>
          <a:p>
            <a:r>
              <a:rPr lang="en-US" sz="4800" b="1" dirty="0" smtClean="0"/>
              <a:t>Are any others present?</a:t>
            </a:r>
            <a:endParaRPr lang="en-US" sz="4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ctr"/>
            <a:r>
              <a:rPr lang="en-US" sz="3600" dirty="0" smtClean="0"/>
              <a:t>Decoding is different </a:t>
            </a:r>
            <a:br>
              <a:rPr lang="en-US" sz="3600" dirty="0" smtClean="0"/>
            </a:br>
            <a:r>
              <a:rPr lang="en-US" sz="3600" dirty="0" smtClean="0"/>
              <a:t>than performing a membership test</a:t>
            </a:r>
          </a:p>
        </p:txBody>
      </p:sp>
      <p:sp>
        <p:nvSpPr>
          <p:cNvPr id="76803" name="Content Placeholder 2"/>
          <p:cNvSpPr>
            <a:spLocks noGrp="1"/>
          </p:cNvSpPr>
          <p:nvPr>
            <p:ph idx="1"/>
          </p:nvPr>
        </p:nvSpPr>
        <p:spPr/>
        <p:txBody>
          <a:bodyPr/>
          <a:lstStyle/>
          <a:p>
            <a:r>
              <a:rPr lang="en-US" sz="2800" dirty="0" smtClean="0"/>
              <a:t>Membership test: Is a given message present?</a:t>
            </a:r>
          </a:p>
          <a:p>
            <a:r>
              <a:rPr lang="en-US" sz="2800" dirty="0" smtClean="0"/>
              <a:t>Signal decode: List all messages that are present.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algn="ctr"/>
            <a:r>
              <a:rPr lang="en-US" sz="3200" dirty="0" smtClean="0"/>
              <a:t>What if a superimposed code is used?</a:t>
            </a:r>
          </a:p>
        </p:txBody>
      </p:sp>
      <p:sp>
        <p:nvSpPr>
          <p:cNvPr id="1028" name="Content Placeholder 2"/>
          <p:cNvSpPr>
            <a:spLocks noGrp="1"/>
          </p:cNvSpPr>
          <p:nvPr>
            <p:ph idx="1"/>
          </p:nvPr>
        </p:nvSpPr>
        <p:spPr>
          <a:xfrm>
            <a:off x="457200" y="2590800"/>
            <a:ext cx="8229600" cy="4113212"/>
          </a:xfrm>
        </p:spPr>
        <p:txBody>
          <a:bodyPr/>
          <a:lstStyle/>
          <a:p>
            <a:r>
              <a:rPr lang="en-US" sz="2800" dirty="0" smtClean="0"/>
              <a:t>Message is passed through </a:t>
            </a:r>
            <a:r>
              <a:rPr lang="en-US" sz="2800" i="1" dirty="0" smtClean="0"/>
              <a:t>n</a:t>
            </a:r>
            <a:r>
              <a:rPr lang="en-US" sz="2800" dirty="0" smtClean="0"/>
              <a:t> hash functions, each producing one of the </a:t>
            </a:r>
            <a:r>
              <a:rPr lang="en-US" sz="2800" i="1" dirty="0" smtClean="0"/>
              <a:t>n</a:t>
            </a:r>
            <a:r>
              <a:rPr lang="en-US" sz="2800" dirty="0" smtClean="0"/>
              <a:t> mark locations.</a:t>
            </a:r>
          </a:p>
          <a:p>
            <a:r>
              <a:rPr lang="en-US" sz="2800" dirty="0" smtClean="0"/>
              <a:t>Each message consists of an independent set of marks.</a:t>
            </a:r>
          </a:p>
          <a:p>
            <a:r>
              <a:rPr lang="en-US" sz="2800" dirty="0" smtClean="0"/>
              <a:t>With superimposed codes:</a:t>
            </a:r>
          </a:p>
          <a:p>
            <a:pPr lvl="1"/>
            <a:r>
              <a:rPr lang="en-US" sz="2400" dirty="0" smtClean="0"/>
              <a:t>Membership tests are easy.</a:t>
            </a:r>
          </a:p>
          <a:p>
            <a:pPr lvl="1"/>
            <a:r>
              <a:rPr lang="en-US" sz="2400" dirty="0" smtClean="0"/>
              <a:t>Decodes are difficult (usually requiring exhaustive search)</a:t>
            </a:r>
          </a:p>
        </p:txBody>
      </p:sp>
      <p:graphicFrame>
        <p:nvGraphicFramePr>
          <p:cNvPr id="1026" name="Object 2"/>
          <p:cNvGraphicFramePr>
            <a:graphicFrameLocks noChangeAspect="1"/>
          </p:cNvGraphicFramePr>
          <p:nvPr/>
        </p:nvGraphicFramePr>
        <p:xfrm>
          <a:off x="1143000" y="1828800"/>
          <a:ext cx="6583362" cy="627062"/>
        </p:xfrm>
        <a:graphic>
          <a:graphicData uri="http://schemas.openxmlformats.org/presentationml/2006/ole">
            <p:oleObj spid="_x0000_s39938" name="Equation" r:id="rId3" imgW="2400120" imgH="228600" progId="Equation.3">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z="3600" dirty="0" smtClean="0"/>
              <a:t>Concurrent Codes</a:t>
            </a:r>
            <a:r>
              <a:rPr lang="en-US" sz="2800" dirty="0" smtClean="0"/>
              <a:t/>
            </a:r>
            <a:br>
              <a:rPr lang="en-US" sz="2800" dirty="0" smtClean="0"/>
            </a:br>
            <a:r>
              <a:rPr lang="en-US" sz="2800" dirty="0" smtClean="0"/>
              <a:t>Superimposed codes that can be efficiently decoded.</a:t>
            </a:r>
          </a:p>
        </p:txBody>
      </p:sp>
      <p:sp>
        <p:nvSpPr>
          <p:cNvPr id="2052" name="Content Placeholder 2"/>
          <p:cNvSpPr>
            <a:spLocks noGrp="1"/>
          </p:cNvSpPr>
          <p:nvPr>
            <p:ph idx="1"/>
          </p:nvPr>
        </p:nvSpPr>
        <p:spPr>
          <a:xfrm>
            <a:off x="457200" y="2743200"/>
            <a:ext cx="8229600" cy="3340100"/>
          </a:xfrm>
        </p:spPr>
        <p:txBody>
          <a:bodyPr/>
          <a:lstStyle/>
          <a:p>
            <a:r>
              <a:rPr lang="en-US" sz="2800" dirty="0" smtClean="0"/>
              <a:t>Each of the </a:t>
            </a:r>
            <a:r>
              <a:rPr lang="en-US" sz="2800" i="1" dirty="0" smtClean="0"/>
              <a:t>n</a:t>
            </a:r>
            <a:r>
              <a:rPr lang="en-US" sz="2800" dirty="0" smtClean="0"/>
              <a:t> possible message prefixes are passed through the same hash function.</a:t>
            </a:r>
          </a:p>
          <a:p>
            <a:r>
              <a:rPr lang="en-US" sz="2800" dirty="0" smtClean="0"/>
              <a:t>Message codewords are not independent.</a:t>
            </a:r>
          </a:p>
          <a:p>
            <a:r>
              <a:rPr lang="en-US" sz="2800" dirty="0" smtClean="0"/>
              <a:t>With concurrent codes:</a:t>
            </a:r>
          </a:p>
          <a:p>
            <a:pPr lvl="1"/>
            <a:r>
              <a:rPr lang="en-US" sz="2400" dirty="0" smtClean="0"/>
              <a:t>Membership tests are easy.</a:t>
            </a:r>
          </a:p>
          <a:p>
            <a:pPr lvl="1"/>
            <a:r>
              <a:rPr lang="en-US" sz="2400" dirty="0" smtClean="0"/>
              <a:t>Decodes are easy (performed in linear time)</a:t>
            </a:r>
          </a:p>
        </p:txBody>
      </p:sp>
      <p:graphicFrame>
        <p:nvGraphicFramePr>
          <p:cNvPr id="2050" name="Object 2"/>
          <p:cNvGraphicFramePr>
            <a:graphicFrameLocks noChangeAspect="1"/>
          </p:cNvGraphicFramePr>
          <p:nvPr/>
        </p:nvGraphicFramePr>
        <p:xfrm>
          <a:off x="914400" y="1828800"/>
          <a:ext cx="7140575" cy="627062"/>
        </p:xfrm>
        <a:graphic>
          <a:graphicData uri="http://schemas.openxmlformats.org/presentationml/2006/ole">
            <p:oleObj spid="_x0000_s40962" name="Equation" r:id="rId3" imgW="2603160" imgH="22860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77827" name="Title 6"/>
          <p:cNvSpPr>
            <a:spLocks noGrp="1"/>
          </p:cNvSpPr>
          <p:nvPr>
            <p:ph type="title"/>
          </p:nvPr>
        </p:nvSpPr>
        <p:spPr/>
        <p:txBody>
          <a:bodyPr/>
          <a:lstStyle/>
          <a:p>
            <a:r>
              <a:rPr lang="en-US" dirty="0" smtClean="0"/>
              <a:t>Let’s build a codeword</a:t>
            </a:r>
          </a:p>
        </p:txBody>
      </p:sp>
      <p:sp>
        <p:nvSpPr>
          <p:cNvPr id="77828" name="Content Placeholder 7"/>
          <p:cNvSpPr>
            <a:spLocks noGrp="1"/>
          </p:cNvSpPr>
          <p:nvPr>
            <p:ph idx="1"/>
          </p:nvPr>
        </p:nvSpPr>
        <p:spPr/>
        <p:txBody>
          <a:bodyPr/>
          <a:lstStyle/>
          <a:p>
            <a:r>
              <a:rPr lang="en-US" sz="2800" dirty="0" smtClean="0"/>
              <a:t>Codeword for Message K </a:t>
            </a:r>
            <a:r>
              <a:rPr lang="en-US" sz="2800" dirty="0" smtClean="0">
                <a:sym typeface="Wingdings" pitchFamily="2" charset="2"/>
              </a:rPr>
              <a:t></a:t>
            </a:r>
            <a:endParaRPr lang="en-US" sz="2800" dirty="0" smtClean="0"/>
          </a:p>
          <a:p>
            <a:r>
              <a:rPr lang="en-US" sz="2800" dirty="0" smtClean="0"/>
              <a:t>Message: </a:t>
            </a:r>
            <a:r>
              <a:rPr lang="en-US" sz="2800" dirty="0" smtClean="0">
                <a:sym typeface="Wingdings" pitchFamily="2" charset="2"/>
              </a:rPr>
              <a:t>01010</a:t>
            </a:r>
            <a:r>
              <a:rPr lang="en-US" sz="2800" dirty="0" smtClean="0">
                <a:solidFill>
                  <a:srgbClr val="FFFF00"/>
                </a:solidFill>
                <a:sym typeface="Wingdings" pitchFamily="2" charset="2"/>
              </a:rPr>
              <a:t>00</a:t>
            </a:r>
          </a:p>
          <a:p>
            <a:pPr lvl="1">
              <a:spcBef>
                <a:spcPct val="0"/>
              </a:spcBef>
            </a:pPr>
            <a:r>
              <a:rPr lang="en-US" sz="2400" dirty="0" smtClean="0">
                <a:sym typeface="Wingdings" pitchFamily="2" charset="2"/>
              </a:rPr>
              <a:t>Hash(0) = 36</a:t>
            </a:r>
          </a:p>
          <a:p>
            <a:pPr lvl="1">
              <a:spcBef>
                <a:spcPct val="0"/>
              </a:spcBef>
            </a:pPr>
            <a:r>
              <a:rPr lang="en-US" sz="2400" dirty="0" smtClean="0">
                <a:sym typeface="Wingdings" pitchFamily="2" charset="2"/>
              </a:rPr>
              <a:t>Hash(01) = 57</a:t>
            </a:r>
          </a:p>
          <a:p>
            <a:pPr lvl="1">
              <a:spcBef>
                <a:spcPct val="0"/>
              </a:spcBef>
            </a:pPr>
            <a:r>
              <a:rPr lang="en-US" sz="2400" dirty="0" smtClean="0">
                <a:sym typeface="Wingdings" pitchFamily="2" charset="2"/>
              </a:rPr>
              <a:t>Hash(010) = 16</a:t>
            </a:r>
          </a:p>
          <a:p>
            <a:pPr lvl="1">
              <a:spcBef>
                <a:spcPct val="0"/>
              </a:spcBef>
            </a:pPr>
            <a:r>
              <a:rPr lang="en-US" sz="2400" dirty="0" smtClean="0">
                <a:sym typeface="Wingdings" pitchFamily="2" charset="2"/>
              </a:rPr>
              <a:t>Hash(0101) = 2</a:t>
            </a:r>
          </a:p>
          <a:p>
            <a:pPr lvl="1">
              <a:spcBef>
                <a:spcPct val="0"/>
              </a:spcBef>
            </a:pPr>
            <a:r>
              <a:rPr lang="en-US" sz="2400" dirty="0" smtClean="0">
                <a:sym typeface="Wingdings" pitchFamily="2" charset="2"/>
              </a:rPr>
              <a:t>Hash(01010) = 26</a:t>
            </a:r>
          </a:p>
          <a:p>
            <a:pPr lvl="1">
              <a:spcBef>
                <a:spcPct val="0"/>
              </a:spcBef>
            </a:pPr>
            <a:r>
              <a:rPr lang="en-US" sz="2400" dirty="0" smtClean="0">
                <a:solidFill>
                  <a:srgbClr val="FFFF00"/>
                </a:solidFill>
                <a:sym typeface="Wingdings" pitchFamily="2" charset="2"/>
              </a:rPr>
              <a:t>Hash(010100) = 30</a:t>
            </a:r>
          </a:p>
          <a:p>
            <a:pPr lvl="1">
              <a:spcBef>
                <a:spcPct val="0"/>
              </a:spcBef>
            </a:pPr>
            <a:r>
              <a:rPr lang="en-US" sz="2400" dirty="0" smtClean="0">
                <a:solidFill>
                  <a:srgbClr val="FFFF00"/>
                </a:solidFill>
                <a:sym typeface="Wingdings" pitchFamily="2" charset="2"/>
              </a:rPr>
              <a:t>Hash(0101000) = 94</a:t>
            </a:r>
          </a:p>
          <a:p>
            <a:endParaRPr lang="en-US" sz="2800" dirty="0" smtClean="0"/>
          </a:p>
        </p:txBody>
      </p:sp>
      <p:pic>
        <p:nvPicPr>
          <p:cNvPr id="77829" name="Picture 5" descr="A.png"/>
          <p:cNvPicPr>
            <a:picLocks noChangeAspect="1"/>
          </p:cNvPicPr>
          <p:nvPr/>
        </p:nvPicPr>
        <p:blipFill>
          <a:blip r:embed="rId2"/>
          <a:srcRect/>
          <a:stretch>
            <a:fillRect/>
          </a:stretch>
        </p:blipFill>
        <p:spPr bwMode="auto">
          <a:xfrm>
            <a:off x="5895975" y="1828800"/>
            <a:ext cx="2790825" cy="2781300"/>
          </a:xfrm>
          <a:prstGeom prst="rect">
            <a:avLst/>
          </a:prstGeom>
          <a:noFill/>
          <a:ln w="9525">
            <a:noFill/>
            <a:miter lim="800000"/>
            <a:headEnd/>
            <a:tailEnd/>
          </a:ln>
        </p:spPr>
      </p:pic>
      <p:cxnSp>
        <p:nvCxnSpPr>
          <p:cNvPr id="10" name="Straight Arrow Connector 9"/>
          <p:cNvCxnSpPr/>
          <p:nvPr/>
        </p:nvCxnSpPr>
        <p:spPr>
          <a:xfrm flipV="1">
            <a:off x="3270250" y="2959100"/>
            <a:ext cx="4305300" cy="16033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378200" y="3448050"/>
            <a:ext cx="4498975" cy="2857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40125" y="2471738"/>
            <a:ext cx="4079875" cy="138747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32188" y="2187575"/>
            <a:ext cx="3067050" cy="206375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808413" y="2674938"/>
            <a:ext cx="3794125" cy="195103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943350" y="3101975"/>
            <a:ext cx="2354263" cy="1871663"/>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13213" y="4451350"/>
            <a:ext cx="3009900" cy="931863"/>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a:r>
              <a:rPr lang="en-US" sz="3200" dirty="0" smtClean="0"/>
              <a:t>The decode tree for our signal packet:</a:t>
            </a:r>
            <a:br>
              <a:rPr lang="en-US" sz="3200" dirty="0" smtClean="0"/>
            </a:br>
            <a:r>
              <a:rPr lang="en-US" sz="3200" dirty="0" smtClean="0"/>
              <a:t>{</a:t>
            </a:r>
            <a:r>
              <a:rPr lang="en-US" sz="3200" dirty="0" err="1" smtClean="0"/>
              <a:t>A,Q,Z</a:t>
            </a:r>
            <a:r>
              <a:rPr lang="en-US" sz="3200" dirty="0" smtClean="0"/>
              <a:t>} are the messages contained.</a:t>
            </a:r>
          </a:p>
        </p:txBody>
      </p:sp>
      <p:pic>
        <p:nvPicPr>
          <p:cNvPr id="79875" name="Picture 3" descr="codebook.png"/>
          <p:cNvPicPr>
            <a:picLocks noChangeAspect="1"/>
          </p:cNvPicPr>
          <p:nvPr/>
        </p:nvPicPr>
        <p:blipFill>
          <a:blip r:embed="rId2"/>
          <a:srcRect/>
          <a:stretch>
            <a:fillRect/>
          </a:stretch>
        </p:blipFill>
        <p:spPr bwMode="auto">
          <a:xfrm>
            <a:off x="914400" y="1752600"/>
            <a:ext cx="7259193" cy="49646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0"/>
            <a:ext cx="7772400" cy="1143000"/>
          </a:xfrm>
        </p:spPr>
        <p:txBody>
          <a:bodyPr/>
          <a:lstStyle/>
          <a:p>
            <a:r>
              <a:rPr lang="en-US" dirty="0" smtClean="0"/>
              <a:t>You now know Standard BBC!</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935037" y="2590800"/>
            <a:ext cx="2798763" cy="1023938"/>
            <a:chOff x="5559299" y="2060316"/>
            <a:chExt cx="2799084" cy="1024128"/>
          </a:xfrm>
        </p:grpSpPr>
        <p:sp>
          <p:nvSpPr>
            <p:cNvPr id="8" name="Rectangle 7"/>
            <p:cNvSpPr/>
            <p:nvPr/>
          </p:nvSpPr>
          <p:spPr>
            <a:xfrm>
              <a:off x="5559299" y="2085721"/>
              <a:ext cx="2799084" cy="998723"/>
            </a:xfrm>
            <a:prstGeom prst="rect">
              <a:avLst/>
            </a:prstGeom>
            <a:gradFill>
              <a:gsLst>
                <a:gs pos="0">
                  <a:srgbClr val="5D9C35"/>
                </a:gs>
                <a:gs pos="100000">
                  <a:srgbClr val="19251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5128" name="Picture 6" descr="STU-III.png"/>
            <p:cNvPicPr>
              <a:picLocks noChangeAspect="1"/>
            </p:cNvPicPr>
            <p:nvPr/>
          </p:nvPicPr>
          <p:blipFill>
            <a:blip r:embed="rId3"/>
            <a:srcRect/>
            <a:stretch>
              <a:fillRect/>
            </a:stretch>
          </p:blipFill>
          <p:spPr bwMode="auto">
            <a:xfrm>
              <a:off x="5831432" y="2060316"/>
              <a:ext cx="2313240" cy="1024128"/>
            </a:xfrm>
            <a:prstGeom prst="rect">
              <a:avLst/>
            </a:prstGeom>
            <a:noFill/>
            <a:ln w="9525">
              <a:noFill/>
              <a:miter lim="800000"/>
              <a:headEnd/>
              <a:tailEnd/>
            </a:ln>
          </p:spPr>
        </p:pic>
      </p:grpSp>
      <p:sp>
        <p:nvSpPr>
          <p:cNvPr id="5123" name="Rectangle 2"/>
          <p:cNvSpPr>
            <a:spLocks noGrp="1" noChangeArrowheads="1"/>
          </p:cNvSpPr>
          <p:nvPr>
            <p:ph type="title"/>
          </p:nvPr>
        </p:nvSpPr>
        <p:spPr/>
        <p:txBody>
          <a:bodyPr/>
          <a:lstStyle/>
          <a:p>
            <a:r>
              <a:rPr lang="en-US" sz="3600" dirty="0" smtClean="0"/>
              <a:t>We Have a Key Management Problem</a:t>
            </a:r>
          </a:p>
        </p:txBody>
      </p:sp>
      <p:pic>
        <p:nvPicPr>
          <p:cNvPr id="5124" name="Picture 86" descr="F22.jpg"/>
          <p:cNvPicPr>
            <a:picLocks noChangeAspect="1"/>
          </p:cNvPicPr>
          <p:nvPr/>
        </p:nvPicPr>
        <p:blipFill>
          <a:blip r:embed="rId4"/>
          <a:srcRect/>
          <a:stretch>
            <a:fillRect/>
          </a:stretch>
        </p:blipFill>
        <p:spPr bwMode="auto">
          <a:xfrm>
            <a:off x="5334000" y="2590800"/>
            <a:ext cx="2781300" cy="1027112"/>
          </a:xfrm>
          <a:prstGeom prst="rect">
            <a:avLst/>
          </a:prstGeom>
          <a:noFill/>
          <a:ln w="9525">
            <a:noFill/>
            <a:miter lim="800000"/>
            <a:headEnd/>
            <a:tailEnd/>
          </a:ln>
        </p:spPr>
      </p:pic>
      <p:sp>
        <p:nvSpPr>
          <p:cNvPr id="5125" name="Rectangle 3"/>
          <p:cNvSpPr txBox="1">
            <a:spLocks noChangeArrowheads="1"/>
          </p:cNvSpPr>
          <p:nvPr/>
        </p:nvSpPr>
        <p:spPr bwMode="auto">
          <a:xfrm>
            <a:off x="4832350" y="3640137"/>
            <a:ext cx="3562350" cy="1524000"/>
          </a:xfrm>
          <a:prstGeom prst="rect">
            <a:avLst/>
          </a:prstGeom>
          <a:noFill/>
          <a:ln w="9525">
            <a:noFill/>
            <a:miter lim="800000"/>
            <a:headEnd/>
            <a:tailEnd/>
          </a:ln>
        </p:spPr>
        <p:txBody>
          <a:bodyPr/>
          <a:lstStyle/>
          <a:p>
            <a:pPr marL="742950" lvl="1" indent="-285750" eaLnBrk="0" hangingPunct="0">
              <a:lnSpc>
                <a:spcPct val="125000"/>
              </a:lnSpc>
              <a:spcBef>
                <a:spcPct val="50000"/>
              </a:spcBef>
              <a:buFontTx/>
              <a:buChar char="–"/>
            </a:pPr>
            <a:r>
              <a:rPr lang="en-US" sz="2000" dirty="0"/>
              <a:t>Daily keying</a:t>
            </a:r>
          </a:p>
          <a:p>
            <a:pPr marL="742950" lvl="1" indent="-285750" eaLnBrk="0" hangingPunct="0">
              <a:lnSpc>
                <a:spcPct val="125000"/>
              </a:lnSpc>
              <a:spcBef>
                <a:spcPct val="50000"/>
              </a:spcBef>
              <a:buFontTx/>
              <a:buChar char="–"/>
            </a:pPr>
            <a:r>
              <a:rPr lang="en-US" sz="2000" dirty="0"/>
              <a:t>Same key for everyone</a:t>
            </a:r>
          </a:p>
          <a:p>
            <a:pPr marL="742950" lvl="1" indent="-285750" eaLnBrk="0" hangingPunct="0">
              <a:lnSpc>
                <a:spcPct val="125000"/>
              </a:lnSpc>
              <a:spcBef>
                <a:spcPct val="50000"/>
              </a:spcBef>
              <a:buFontTx/>
              <a:buChar char="–"/>
            </a:pPr>
            <a:r>
              <a:rPr lang="en-US" sz="2000" dirty="0"/>
              <a:t>Often fails</a:t>
            </a:r>
          </a:p>
        </p:txBody>
      </p:sp>
      <p:sp>
        <p:nvSpPr>
          <p:cNvPr id="5126" name="Rectangle 3"/>
          <p:cNvSpPr txBox="1">
            <a:spLocks noChangeArrowheads="1"/>
          </p:cNvSpPr>
          <p:nvPr/>
        </p:nvSpPr>
        <p:spPr bwMode="auto">
          <a:xfrm>
            <a:off x="466725" y="3589338"/>
            <a:ext cx="4108450" cy="2197100"/>
          </a:xfrm>
          <a:prstGeom prst="rect">
            <a:avLst/>
          </a:prstGeom>
          <a:noFill/>
          <a:ln w="9525">
            <a:noFill/>
            <a:miter lim="800000"/>
            <a:headEnd/>
            <a:tailEnd/>
          </a:ln>
        </p:spPr>
        <p:txBody>
          <a:bodyPr/>
          <a:lstStyle/>
          <a:p>
            <a:pPr marL="742950" lvl="1" indent="-285750" eaLnBrk="0" hangingPunct="0">
              <a:lnSpc>
                <a:spcPct val="125000"/>
              </a:lnSpc>
              <a:spcBef>
                <a:spcPct val="50000"/>
              </a:spcBef>
              <a:buFontTx/>
              <a:buChar char="–"/>
            </a:pPr>
            <a:r>
              <a:rPr lang="en-US" sz="2000" dirty="0"/>
              <a:t>Occasional keying</a:t>
            </a:r>
          </a:p>
          <a:p>
            <a:pPr marL="742950" lvl="1" indent="-285750" eaLnBrk="0" hangingPunct="0">
              <a:lnSpc>
                <a:spcPct val="125000"/>
              </a:lnSpc>
              <a:spcBef>
                <a:spcPct val="50000"/>
              </a:spcBef>
              <a:buFontTx/>
              <a:buChar char="–"/>
            </a:pPr>
            <a:r>
              <a:rPr lang="en-US" sz="2000" dirty="0"/>
              <a:t>Different key for everyone</a:t>
            </a:r>
          </a:p>
          <a:p>
            <a:pPr marL="742950" lvl="1" indent="-285750" eaLnBrk="0" hangingPunct="0">
              <a:lnSpc>
                <a:spcPct val="125000"/>
              </a:lnSpc>
              <a:spcBef>
                <a:spcPct val="50000"/>
              </a:spcBef>
              <a:buFontTx/>
              <a:buChar char="–"/>
            </a:pPr>
            <a:r>
              <a:rPr lang="en-US" sz="2000" dirty="0"/>
              <a:t>Usually works</a:t>
            </a:r>
          </a:p>
        </p:txBody>
      </p:sp>
      <p:sp>
        <p:nvSpPr>
          <p:cNvPr id="9" name="TextBox 8"/>
          <p:cNvSpPr txBox="1"/>
          <p:nvPr/>
        </p:nvSpPr>
        <p:spPr>
          <a:xfrm>
            <a:off x="1600200" y="2069068"/>
            <a:ext cx="1563248" cy="369332"/>
          </a:xfrm>
          <a:prstGeom prst="rect">
            <a:avLst/>
          </a:prstGeom>
          <a:noFill/>
        </p:spPr>
        <p:txBody>
          <a:bodyPr wrap="none" rtlCol="0">
            <a:spAutoFit/>
          </a:bodyPr>
          <a:lstStyle/>
          <a:p>
            <a:r>
              <a:rPr lang="en-US" dirty="0" smtClean="0"/>
              <a:t>Example: STU</a:t>
            </a:r>
            <a:endParaRPr lang="en-US" dirty="0"/>
          </a:p>
        </p:txBody>
      </p:sp>
      <p:sp>
        <p:nvSpPr>
          <p:cNvPr id="10" name="TextBox 9"/>
          <p:cNvSpPr txBox="1"/>
          <p:nvPr/>
        </p:nvSpPr>
        <p:spPr>
          <a:xfrm>
            <a:off x="4953000" y="2057400"/>
            <a:ext cx="3583032" cy="369332"/>
          </a:xfrm>
          <a:prstGeom prst="rect">
            <a:avLst/>
          </a:prstGeom>
          <a:noFill/>
        </p:spPr>
        <p:txBody>
          <a:bodyPr wrap="none" rtlCol="0">
            <a:spAutoFit/>
          </a:bodyPr>
          <a:lstStyle/>
          <a:p>
            <a:r>
              <a:rPr lang="en-US" dirty="0" smtClean="0"/>
              <a:t>Examples: </a:t>
            </a:r>
            <a:r>
              <a:rPr lang="en-US" dirty="0" smtClean="0"/>
              <a:t>Have </a:t>
            </a:r>
            <a:r>
              <a:rPr lang="en-US" dirty="0" smtClean="0"/>
              <a:t>Quick, </a:t>
            </a:r>
            <a:r>
              <a:rPr lang="en-US" dirty="0" err="1" smtClean="0"/>
              <a:t>SINCGARS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BBC: Encoding is easy</a:t>
            </a:r>
            <a:endParaRPr lang="en-US" dirty="0"/>
          </a:p>
        </p:txBody>
      </p:sp>
      <p:sp>
        <p:nvSpPr>
          <p:cNvPr id="5" name="Content Placeholder 2"/>
          <p:cNvSpPr>
            <a:spLocks noGrp="1"/>
          </p:cNvSpPr>
          <p:nvPr>
            <p:ph idx="1"/>
          </p:nvPr>
        </p:nvSpPr>
        <p:spPr>
          <a:xfrm>
            <a:off x="457200" y="4572000"/>
            <a:ext cx="8229600" cy="1524000"/>
          </a:xfrm>
        </p:spPr>
        <p:txBody>
          <a:bodyPr/>
          <a:lstStyle/>
          <a:p>
            <a:r>
              <a:rPr lang="en-US" sz="2400" dirty="0" smtClean="0"/>
              <a:t>Append K zero bits to the end of an L-bit message.</a:t>
            </a:r>
          </a:p>
          <a:p>
            <a:r>
              <a:rPr lang="en-US" sz="2400" dirty="0" smtClean="0"/>
              <a:t>Run each of the (</a:t>
            </a:r>
            <a:r>
              <a:rPr lang="en-US" sz="2400" dirty="0" err="1" smtClean="0"/>
              <a:t>L+K</a:t>
            </a:r>
            <a:r>
              <a:rPr lang="en-US" sz="2400" dirty="0" smtClean="0"/>
              <a:t>) prefixes through a hash function.</a:t>
            </a:r>
          </a:p>
          <a:p>
            <a:r>
              <a:rPr lang="en-US" sz="2400" dirty="0" smtClean="0"/>
              <a:t>Use each hash output to place a mark in the codeword.</a:t>
            </a:r>
            <a:endParaRPr lang="en-US" sz="2000" dirty="0" smtClean="0"/>
          </a:p>
        </p:txBody>
      </p:sp>
      <p:pic>
        <p:nvPicPr>
          <p:cNvPr id="41986" name="Picture 2" descr="D:\ACIS\PAPERS\MILCOM2007\fig1.png"/>
          <p:cNvPicPr>
            <a:picLocks noChangeAspect="1" noChangeArrowheads="1"/>
          </p:cNvPicPr>
          <p:nvPr/>
        </p:nvPicPr>
        <p:blipFill>
          <a:blip r:embed="rId2"/>
          <a:srcRect/>
          <a:stretch>
            <a:fillRect/>
          </a:stretch>
        </p:blipFill>
        <p:spPr bwMode="auto">
          <a:xfrm>
            <a:off x="457200" y="1828800"/>
            <a:ext cx="8255318" cy="241744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D:\UCCS\PhD\DISSERTATION\fig2.png"/>
          <p:cNvPicPr>
            <a:picLocks noChangeAspect="1" noChangeArrowheads="1"/>
          </p:cNvPicPr>
          <p:nvPr/>
        </p:nvPicPr>
        <p:blipFill>
          <a:blip r:embed="rId2"/>
          <a:srcRect/>
          <a:stretch>
            <a:fillRect/>
          </a:stretch>
        </p:blipFill>
        <p:spPr bwMode="auto">
          <a:xfrm>
            <a:off x="533400" y="2133600"/>
            <a:ext cx="7997826" cy="4430712"/>
          </a:xfrm>
          <a:prstGeom prst="rect">
            <a:avLst/>
          </a:prstGeom>
          <a:noFill/>
        </p:spPr>
      </p:pic>
      <p:sp>
        <p:nvSpPr>
          <p:cNvPr id="5" name="Title 1"/>
          <p:cNvSpPr txBox="1">
            <a:spLocks/>
          </p:cNvSpPr>
          <p:nvPr/>
        </p:nvSpPr>
        <p:spPr bwMode="auto">
          <a:xfrm>
            <a:off x="1295400" y="495300"/>
            <a:ext cx="7772400" cy="1143000"/>
          </a:xfrm>
          <a:prstGeom prst="rect">
            <a:avLst/>
          </a:prstGeom>
          <a:noFill/>
          <a:ln w="9525">
            <a:noFill/>
            <a:miter lim="800000"/>
            <a:headEnd/>
            <a:tailEnd/>
          </a:ln>
          <a:effectLst>
            <a:outerShdw dist="13470" dir="2700000" algn="ctr" rotWithShape="0">
              <a:schemeClr val="bg2"/>
            </a:outerShdw>
          </a:effectLst>
        </p:spPr>
        <p:txBody>
          <a:bodyPr vert="horz" wrap="square" lIns="92075" tIns="46038" rIns="92075" bIns="46038"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Standard BBC: Decoding is fast</a:t>
            </a:r>
            <a:endParaRPr kumimoji="0" lang="en-U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Typical BBC parameters used to date provide good flexibility.</a:t>
            </a:r>
            <a:endParaRPr lang="en-US" sz="4000" dirty="0"/>
          </a:p>
        </p:txBody>
      </p:sp>
      <p:sp>
        <p:nvSpPr>
          <p:cNvPr id="3" name="Content Placeholder 2"/>
          <p:cNvSpPr>
            <a:spLocks noGrp="1"/>
          </p:cNvSpPr>
          <p:nvPr>
            <p:ph idx="1"/>
          </p:nvPr>
        </p:nvSpPr>
        <p:spPr>
          <a:xfrm>
            <a:off x="533400" y="2590800"/>
            <a:ext cx="8305800" cy="2667000"/>
          </a:xfrm>
        </p:spPr>
        <p:txBody>
          <a:bodyPr/>
          <a:lstStyle/>
          <a:p>
            <a:r>
              <a:rPr lang="en-US" dirty="0" smtClean="0"/>
              <a:t>Thousand bit messages (L=2</a:t>
            </a:r>
            <a:r>
              <a:rPr lang="en-US" baseline="30000" dirty="0" smtClean="0"/>
              <a:t>10</a:t>
            </a:r>
            <a:r>
              <a:rPr lang="en-US" dirty="0" smtClean="0"/>
              <a:t>)</a:t>
            </a:r>
          </a:p>
          <a:p>
            <a:r>
              <a:rPr lang="en-US" dirty="0" smtClean="0"/>
              <a:t>Million bit codewords (C=2</a:t>
            </a:r>
            <a:r>
              <a:rPr lang="en-US" baseline="30000" dirty="0" smtClean="0"/>
              <a:t>20</a:t>
            </a:r>
            <a:r>
              <a:rPr lang="en-US" dirty="0" smtClean="0"/>
              <a:t>)</a:t>
            </a:r>
          </a:p>
          <a:p>
            <a:r>
              <a:rPr lang="en-US" dirty="0" smtClean="0"/>
              <a:t>Thirty bit checksum (K=2</a:t>
            </a:r>
            <a:r>
              <a:rPr lang="en-US" baseline="30000" dirty="0" smtClean="0"/>
              <a:t>5</a:t>
            </a:r>
            <a:r>
              <a:rPr lang="en-US" dirty="0" smtClean="0"/>
              <a:t>)</a:t>
            </a:r>
          </a:p>
          <a:p>
            <a:r>
              <a:rPr lang="en-US" dirty="0" smtClean="0"/>
              <a:t>33% mark density threshold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Decode trees typically have many short-lived false branches.</a:t>
            </a:r>
            <a:endParaRPr lang="en-US" dirty="0"/>
          </a:p>
        </p:txBody>
      </p:sp>
      <p:pic>
        <p:nvPicPr>
          <p:cNvPr id="3" name="Picture 18" descr="D:\UCCS\PhD\DISSERTATION\decode_tree.png"/>
          <p:cNvPicPr>
            <a:picLocks noChangeAspect="1" noChangeArrowheads="1"/>
          </p:cNvPicPr>
          <p:nvPr/>
        </p:nvPicPr>
        <p:blipFill>
          <a:blip r:embed="rId2"/>
          <a:srcRect/>
          <a:stretch>
            <a:fillRect/>
          </a:stretch>
        </p:blipFill>
        <p:spPr bwMode="auto">
          <a:xfrm>
            <a:off x="173038" y="2632075"/>
            <a:ext cx="8829675" cy="320992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performance is controlled by the time spent hallucinating.</a:t>
            </a:r>
            <a:endParaRPr lang="en-US" dirty="0"/>
          </a:p>
        </p:txBody>
      </p:sp>
      <p:pic>
        <p:nvPicPr>
          <p:cNvPr id="3" name="Picture 19" descr="D:\UCCS\PhD\DISSERTATION\hallucination_generation.png"/>
          <p:cNvPicPr>
            <a:picLocks noChangeAspect="1" noChangeArrowheads="1"/>
          </p:cNvPicPr>
          <p:nvPr/>
        </p:nvPicPr>
        <p:blipFill>
          <a:blip r:embed="rId2"/>
          <a:srcRect l="11915" r="19574"/>
          <a:stretch>
            <a:fillRect/>
          </a:stretch>
        </p:blipFill>
        <p:spPr bwMode="auto">
          <a:xfrm>
            <a:off x="838200" y="2133600"/>
            <a:ext cx="7360423" cy="4267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densities &lt;50% are fine</a:t>
            </a:r>
            <a:endParaRPr lang="en-US" dirty="0"/>
          </a:p>
        </p:txBody>
      </p:sp>
      <p:sp>
        <p:nvSpPr>
          <p:cNvPr id="3" name="Content Placeholder 2"/>
          <p:cNvSpPr>
            <a:spLocks noGrp="1"/>
          </p:cNvSpPr>
          <p:nvPr>
            <p:ph idx="1"/>
          </p:nvPr>
        </p:nvSpPr>
        <p:spPr>
          <a:xfrm>
            <a:off x="533400" y="3352800"/>
            <a:ext cx="8305800" cy="2362200"/>
          </a:xfrm>
        </p:spPr>
        <p:txBody>
          <a:bodyPr/>
          <a:lstStyle/>
          <a:p>
            <a:r>
              <a:rPr lang="en-US" dirty="0" smtClean="0"/>
              <a:t>If denominator goes to zero …. That’s BAD!</a:t>
            </a:r>
          </a:p>
          <a:p>
            <a:pPr lvl="1"/>
            <a:r>
              <a:rPr lang="en-US" dirty="0" smtClean="0"/>
              <a:t>Critical Density: </a:t>
            </a:r>
            <a:r>
              <a:rPr lang="en-US" dirty="0" err="1" smtClean="0"/>
              <a:t>μ</a:t>
            </a:r>
            <a:r>
              <a:rPr lang="en-US" baseline="-25000" dirty="0" err="1" smtClean="0"/>
              <a:t>C</a:t>
            </a:r>
            <a:r>
              <a:rPr lang="en-US" dirty="0" smtClean="0"/>
              <a:t> = 50%</a:t>
            </a:r>
          </a:p>
          <a:p>
            <a:r>
              <a:rPr lang="en-US" dirty="0" smtClean="0"/>
              <a:t>If μ = 33%</a:t>
            </a:r>
          </a:p>
          <a:p>
            <a:pPr lvl="1"/>
            <a:r>
              <a:rPr lang="en-US" dirty="0" smtClean="0"/>
              <a:t>One hallucination per valid message</a:t>
            </a:r>
          </a:p>
        </p:txBody>
      </p:sp>
      <p:pic>
        <p:nvPicPr>
          <p:cNvPr id="43010" name="Picture 2" descr="C:\Documents and Settings\Administrator\Application Data\PixelMetrics\CaptureWiz\Temp\2.jpg"/>
          <p:cNvPicPr>
            <a:picLocks noChangeAspect="1" noChangeArrowheads="1"/>
          </p:cNvPicPr>
          <p:nvPr/>
        </p:nvPicPr>
        <p:blipFill>
          <a:blip r:embed="rId2"/>
          <a:srcRect/>
          <a:stretch>
            <a:fillRect/>
          </a:stretch>
        </p:blipFill>
        <p:spPr bwMode="auto">
          <a:xfrm>
            <a:off x="2895600" y="2133600"/>
            <a:ext cx="3009900" cy="104775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6" descr="2007-04-22_15-27-41-091"/>
          <p:cNvPicPr>
            <a:picLocks noChangeAspect="1" noChangeArrowheads="1"/>
          </p:cNvPicPr>
          <p:nvPr/>
        </p:nvPicPr>
        <p:blipFill>
          <a:blip r:embed="rId2"/>
          <a:srcRect t="13631"/>
          <a:stretch>
            <a:fillRect/>
          </a:stretch>
        </p:blipFill>
        <p:spPr bwMode="auto">
          <a:xfrm>
            <a:off x="876296" y="1876421"/>
            <a:ext cx="7564184" cy="4785770"/>
          </a:xfrm>
          <a:prstGeom prst="rect">
            <a:avLst/>
          </a:prstGeom>
          <a:noFill/>
          <a:ln w="9525">
            <a:noFill/>
            <a:miter lim="800000"/>
            <a:headEnd/>
            <a:tailEnd/>
          </a:ln>
        </p:spPr>
      </p:pic>
      <p:sp>
        <p:nvSpPr>
          <p:cNvPr id="7" name="Rectangle 6"/>
          <p:cNvSpPr/>
          <p:nvPr/>
        </p:nvSpPr>
        <p:spPr bwMode="auto">
          <a:xfrm>
            <a:off x="3352800" y="3429000"/>
            <a:ext cx="3124200" cy="2514600"/>
          </a:xfrm>
          <a:prstGeom prst="rect">
            <a:avLst/>
          </a:prstGeom>
          <a:solidFill>
            <a:srgbClr val="FFFFFF"/>
          </a:solidFill>
          <a:ln w="254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81924" name="TextBox 4"/>
          <p:cNvSpPr txBox="1">
            <a:spLocks noChangeArrowheads="1"/>
          </p:cNvSpPr>
          <p:nvPr/>
        </p:nvSpPr>
        <p:spPr bwMode="auto">
          <a:xfrm>
            <a:off x="3657600" y="3505200"/>
            <a:ext cx="2590800" cy="2308324"/>
          </a:xfrm>
          <a:prstGeom prst="rect">
            <a:avLst/>
          </a:prstGeom>
          <a:solidFill>
            <a:srgbClr val="FFFFFF"/>
          </a:solidFill>
          <a:ln w="9525">
            <a:noFill/>
            <a:miter lim="800000"/>
            <a:headEnd/>
            <a:tailEnd/>
          </a:ln>
        </p:spPr>
        <p:txBody>
          <a:bodyPr wrap="square">
            <a:spAutoFit/>
          </a:bodyPr>
          <a:lstStyle/>
          <a:p>
            <a:r>
              <a:rPr lang="en-US" b="1" dirty="0" smtClean="0">
                <a:solidFill>
                  <a:schemeClr val="bg2"/>
                </a:solidFill>
              </a:rPr>
              <a:t>M = 1000 messages</a:t>
            </a:r>
          </a:p>
          <a:p>
            <a:r>
              <a:rPr lang="en-US" b="1" dirty="0" smtClean="0">
                <a:solidFill>
                  <a:schemeClr val="bg2"/>
                </a:solidFill>
              </a:rPr>
              <a:t>L = 200-bit messages</a:t>
            </a:r>
          </a:p>
          <a:p>
            <a:r>
              <a:rPr lang="en-US" b="1" dirty="0" smtClean="0">
                <a:solidFill>
                  <a:schemeClr val="bg2"/>
                </a:solidFill>
              </a:rPr>
              <a:t>K = 8-bit checksums</a:t>
            </a:r>
            <a:endParaRPr lang="en-US" b="1" dirty="0">
              <a:solidFill>
                <a:schemeClr val="bg2"/>
              </a:solidFill>
            </a:endParaRPr>
          </a:p>
          <a:p>
            <a:r>
              <a:rPr lang="en-US" b="1" dirty="0" smtClean="0">
                <a:solidFill>
                  <a:schemeClr val="bg2"/>
                </a:solidFill>
              </a:rPr>
              <a:t>C = 512k-bit codeword</a:t>
            </a:r>
          </a:p>
          <a:p>
            <a:r>
              <a:rPr lang="el-GR" b="1" dirty="0" smtClean="0">
                <a:solidFill>
                  <a:schemeClr val="bg2"/>
                </a:solidFill>
              </a:rPr>
              <a:t>μ</a:t>
            </a:r>
            <a:r>
              <a:rPr lang="en-US" b="1" baseline="-25000" dirty="0" smtClean="0">
                <a:solidFill>
                  <a:schemeClr val="bg2"/>
                </a:solidFill>
              </a:rPr>
              <a:t>P</a:t>
            </a:r>
            <a:r>
              <a:rPr lang="en-US" b="1" dirty="0" smtClean="0">
                <a:solidFill>
                  <a:schemeClr val="bg2"/>
                </a:solidFill>
              </a:rPr>
              <a:t> = 33.8% density</a:t>
            </a:r>
          </a:p>
          <a:p>
            <a:endParaRPr lang="en-US" b="1" dirty="0" smtClean="0">
              <a:solidFill>
                <a:schemeClr val="bg2"/>
              </a:solidFill>
            </a:endParaRPr>
          </a:p>
          <a:p>
            <a:r>
              <a:rPr lang="el-GR" b="1" dirty="0" smtClean="0">
                <a:solidFill>
                  <a:schemeClr val="bg2"/>
                </a:solidFill>
              </a:rPr>
              <a:t>σ</a:t>
            </a:r>
            <a:r>
              <a:rPr lang="en-US" b="1" baseline="30000" dirty="0" smtClean="0">
                <a:solidFill>
                  <a:schemeClr val="bg2"/>
                </a:solidFill>
              </a:rPr>
              <a:t>2</a:t>
            </a:r>
            <a:r>
              <a:rPr lang="en-US" b="1" baseline="-25000" dirty="0" smtClean="0">
                <a:solidFill>
                  <a:schemeClr val="bg2"/>
                </a:solidFill>
              </a:rPr>
              <a:t>H</a:t>
            </a:r>
            <a:r>
              <a:rPr lang="en-US" b="1" dirty="0" smtClean="0">
                <a:solidFill>
                  <a:schemeClr val="bg2"/>
                </a:solidFill>
              </a:rPr>
              <a:t> = M</a:t>
            </a:r>
          </a:p>
          <a:p>
            <a:r>
              <a:rPr lang="el-GR" b="1" dirty="0" smtClean="0">
                <a:solidFill>
                  <a:schemeClr val="bg2"/>
                </a:solidFill>
              </a:rPr>
              <a:t>σ</a:t>
            </a:r>
            <a:r>
              <a:rPr lang="en-US" b="1" baseline="-25000" dirty="0" smtClean="0">
                <a:solidFill>
                  <a:schemeClr val="bg2"/>
                </a:solidFill>
              </a:rPr>
              <a:t>HR</a:t>
            </a:r>
            <a:r>
              <a:rPr lang="en-US" b="1" dirty="0" smtClean="0">
                <a:solidFill>
                  <a:schemeClr val="bg2"/>
                </a:solidFill>
              </a:rPr>
              <a:t> = 1/</a:t>
            </a:r>
            <a:r>
              <a:rPr lang="en-US" b="1" dirty="0" err="1" smtClean="0">
                <a:solidFill>
                  <a:schemeClr val="bg2"/>
                </a:solidFill>
              </a:rPr>
              <a:t>sqrt</a:t>
            </a:r>
            <a:r>
              <a:rPr lang="en-US" b="1" dirty="0" smtClean="0">
                <a:solidFill>
                  <a:schemeClr val="bg2"/>
                </a:solidFill>
              </a:rPr>
              <a:t>(M)</a:t>
            </a:r>
          </a:p>
        </p:txBody>
      </p:sp>
      <p:sp>
        <p:nvSpPr>
          <p:cNvPr id="6" name="Title 1"/>
          <p:cNvSpPr>
            <a:spLocks noGrp="1"/>
          </p:cNvSpPr>
          <p:nvPr>
            <p:ph type="title"/>
          </p:nvPr>
        </p:nvSpPr>
        <p:spPr>
          <a:xfrm>
            <a:off x="1143000" y="152400"/>
            <a:ext cx="7772400" cy="1143000"/>
          </a:xfrm>
        </p:spPr>
        <p:txBody>
          <a:bodyPr/>
          <a:lstStyle/>
          <a:p>
            <a:pPr algn="ctr"/>
            <a:r>
              <a:rPr lang="en-US" dirty="0" smtClean="0"/>
              <a:t>Performance matches theory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pPr algn="ctr"/>
            <a:r>
              <a:rPr lang="en-US" dirty="0" smtClean="0"/>
              <a:t>We can enhance BBC three ways</a:t>
            </a:r>
            <a:endParaRPr lang="en-US" dirty="0"/>
          </a:p>
        </p:txBody>
      </p:sp>
      <p:sp>
        <p:nvSpPr>
          <p:cNvPr id="4" name="Content Placeholder 2"/>
          <p:cNvSpPr>
            <a:spLocks noGrp="1"/>
          </p:cNvSpPr>
          <p:nvPr>
            <p:ph idx="1"/>
          </p:nvPr>
        </p:nvSpPr>
        <p:spPr>
          <a:xfrm>
            <a:off x="533400" y="1905000"/>
            <a:ext cx="8305800" cy="4724400"/>
          </a:xfrm>
        </p:spPr>
        <p:txBody>
          <a:bodyPr/>
          <a:lstStyle/>
          <a:p>
            <a:r>
              <a:rPr lang="en-US" dirty="0" smtClean="0"/>
              <a:t>Interstitial Checksum Bits</a:t>
            </a:r>
          </a:p>
          <a:p>
            <a:pPr lvl="1"/>
            <a:r>
              <a:rPr lang="en-US" dirty="0" smtClean="0"/>
              <a:t>Arbitrarily high critical density.</a:t>
            </a:r>
          </a:p>
          <a:p>
            <a:pPr lvl="1"/>
            <a:r>
              <a:rPr lang="en-US" dirty="0" smtClean="0"/>
              <a:t>Smaller hallucinogenic load.</a:t>
            </a:r>
          </a:p>
          <a:p>
            <a:r>
              <a:rPr lang="en-US" dirty="0" smtClean="0"/>
              <a:t>Multi-bit BBC (M-</a:t>
            </a:r>
            <a:r>
              <a:rPr lang="en-US" dirty="0" err="1" smtClean="0"/>
              <a:t>ary</a:t>
            </a:r>
            <a:r>
              <a:rPr lang="en-US" dirty="0" smtClean="0"/>
              <a:t> BBC)</a:t>
            </a:r>
          </a:p>
          <a:p>
            <a:pPr lvl="1"/>
            <a:r>
              <a:rPr lang="en-US" dirty="0" smtClean="0"/>
              <a:t>Can improve coding </a:t>
            </a:r>
            <a:r>
              <a:rPr lang="en-US" dirty="0" smtClean="0"/>
              <a:t>and bandwidth efficiency</a:t>
            </a:r>
            <a:endParaRPr lang="en-US" dirty="0" smtClean="0"/>
          </a:p>
          <a:p>
            <a:r>
              <a:rPr lang="en-US" dirty="0" smtClean="0"/>
              <a:t>Multi-mark </a:t>
            </a:r>
            <a:r>
              <a:rPr lang="en-US" dirty="0" smtClean="0"/>
              <a:t>BBC</a:t>
            </a:r>
          </a:p>
          <a:p>
            <a:pPr lvl="1"/>
            <a:r>
              <a:rPr lang="en-US" dirty="0" smtClean="0"/>
              <a:t>Can tolerate missed marks</a:t>
            </a:r>
          </a:p>
          <a:p>
            <a:pPr>
              <a:buNone/>
            </a:pPr>
            <a:r>
              <a:rPr lang="en-US" dirty="0" smtClean="0"/>
              <a:t>	BUT NOTHING COMES FOR FREE!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lstStyle/>
          <a:p>
            <a:pPr algn="ctr"/>
            <a:r>
              <a:rPr lang="en-US" sz="3200" dirty="0" smtClean="0"/>
              <a:t>Some combination of </a:t>
            </a:r>
            <a:r>
              <a:rPr lang="en-US" sz="3200" dirty="0" smtClean="0"/>
              <a:t>multi-mark and interstitials will likely prove most useful</a:t>
            </a:r>
            <a:endParaRPr lang="en-US" sz="3200" dirty="0"/>
          </a:p>
        </p:txBody>
      </p:sp>
      <p:sp>
        <p:nvSpPr>
          <p:cNvPr id="4" name="Content Placeholder 2"/>
          <p:cNvSpPr>
            <a:spLocks noGrp="1"/>
          </p:cNvSpPr>
          <p:nvPr>
            <p:ph idx="1"/>
          </p:nvPr>
        </p:nvSpPr>
        <p:spPr>
          <a:xfrm>
            <a:off x="533400" y="1905000"/>
            <a:ext cx="8305800" cy="2362200"/>
          </a:xfrm>
        </p:spPr>
        <p:txBody>
          <a:bodyPr/>
          <a:lstStyle/>
          <a:p>
            <a:r>
              <a:rPr lang="en-US" sz="2800" dirty="0" smtClean="0"/>
              <a:t>Interstitial checksum bits (useful in small doses)</a:t>
            </a:r>
          </a:p>
          <a:p>
            <a:pPr lvl="1"/>
            <a:r>
              <a:rPr lang="en-US" sz="2400" dirty="0" smtClean="0"/>
              <a:t>More </a:t>
            </a:r>
            <a:r>
              <a:rPr lang="en-US" sz="2400" dirty="0" smtClean="0"/>
              <a:t>bits &gt; more marks &gt; higher density</a:t>
            </a:r>
          </a:p>
          <a:p>
            <a:pPr lvl="1"/>
            <a:r>
              <a:rPr lang="en-US" sz="2400" dirty="0" smtClean="0"/>
              <a:t>Codeword </a:t>
            </a:r>
            <a:r>
              <a:rPr lang="en-US" sz="2400" dirty="0" smtClean="0"/>
              <a:t>density grows faster than critical density</a:t>
            </a:r>
          </a:p>
          <a:p>
            <a:pPr lvl="1"/>
            <a:r>
              <a:rPr lang="en-US" sz="2400" dirty="0" smtClean="0"/>
              <a:t>Lower </a:t>
            </a:r>
            <a:r>
              <a:rPr lang="en-US" sz="2400" dirty="0" smtClean="0"/>
              <a:t>hallucination load can lead to faster </a:t>
            </a:r>
            <a:r>
              <a:rPr lang="en-US" sz="2400" dirty="0" smtClean="0"/>
              <a:t>decodes</a:t>
            </a:r>
          </a:p>
          <a:p>
            <a:r>
              <a:rPr lang="en-US" sz="2800" dirty="0" smtClean="0"/>
              <a:t>Multi-bit (M-</a:t>
            </a:r>
            <a:r>
              <a:rPr lang="en-US" sz="2800" dirty="0" err="1" smtClean="0"/>
              <a:t>ary</a:t>
            </a:r>
            <a:r>
              <a:rPr lang="en-US" sz="2800" dirty="0" smtClean="0"/>
              <a:t>) (probably not useful)</a:t>
            </a:r>
          </a:p>
          <a:p>
            <a:pPr lvl="1"/>
            <a:r>
              <a:rPr lang="en-US" sz="2400" dirty="0" smtClean="0"/>
              <a:t>Critical </a:t>
            </a:r>
            <a:r>
              <a:rPr lang="en-US" sz="2400" dirty="0" smtClean="0"/>
              <a:t>density </a:t>
            </a:r>
            <a:r>
              <a:rPr lang="en-US" sz="2400" dirty="0" smtClean="0"/>
              <a:t>proportional </a:t>
            </a:r>
            <a:r>
              <a:rPr lang="en-US" sz="2400" dirty="0" smtClean="0"/>
              <a:t>to </a:t>
            </a:r>
            <a:r>
              <a:rPr lang="en-US" sz="2400" dirty="0" smtClean="0"/>
              <a:t>(1/2)</a:t>
            </a:r>
            <a:r>
              <a:rPr lang="en-US" sz="2400" baseline="30000" dirty="0" smtClean="0"/>
              <a:t>B</a:t>
            </a:r>
            <a:endParaRPr lang="en-US" sz="2400" baseline="30000" dirty="0" smtClean="0"/>
          </a:p>
          <a:p>
            <a:pPr lvl="1"/>
            <a:r>
              <a:rPr lang="en-US" sz="2400" dirty="0" smtClean="0"/>
              <a:t>Decoding </a:t>
            </a:r>
            <a:r>
              <a:rPr lang="en-US" sz="2400" dirty="0" smtClean="0"/>
              <a:t>burden </a:t>
            </a:r>
            <a:r>
              <a:rPr lang="en-US" sz="2400" dirty="0" smtClean="0"/>
              <a:t>proportional to 2</a:t>
            </a:r>
            <a:r>
              <a:rPr lang="en-US" sz="2400" baseline="30000" dirty="0" smtClean="0"/>
              <a:t>B</a:t>
            </a:r>
            <a:r>
              <a:rPr lang="en-US" sz="2400" dirty="0" smtClean="0"/>
              <a:t>/B</a:t>
            </a:r>
            <a:endParaRPr lang="en-US" sz="2400" dirty="0" smtClean="0"/>
          </a:p>
          <a:p>
            <a:r>
              <a:rPr lang="en-US" sz="2800" dirty="0" smtClean="0"/>
              <a:t>Multi-mark (probably useful)</a:t>
            </a:r>
          </a:p>
          <a:p>
            <a:pPr lvl="1"/>
            <a:r>
              <a:rPr lang="en-US" sz="2400" dirty="0" smtClean="0"/>
              <a:t>Allows occasional mark errors to be tolerated</a:t>
            </a:r>
          </a:p>
          <a:p>
            <a:pPr lvl="1"/>
            <a:r>
              <a:rPr lang="en-US" sz="2400" dirty="0" smtClean="0"/>
              <a:t>Example: 2-of-3 </a:t>
            </a:r>
            <a:r>
              <a:rPr lang="en-US" sz="2400" dirty="0" err="1" smtClean="0"/>
              <a:t>multimark</a:t>
            </a:r>
            <a:r>
              <a:rPr lang="en-US" sz="2400" dirty="0" smtClean="0"/>
              <a:t> </a:t>
            </a:r>
            <a:r>
              <a:rPr lang="en-US" sz="2400" dirty="0" smtClean="0"/>
              <a:t>can tolerate 180xPLR</a:t>
            </a:r>
          </a:p>
          <a:p>
            <a:pPr lvl="1"/>
            <a:endParaRPr lang="en-US" sz="2000" dirty="0" smtClean="0"/>
          </a:p>
          <a:p>
            <a:pPr lvl="1"/>
            <a:endParaRPr lang="en-US" sz="2400" dirty="0" smtClean="0"/>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0"/>
            <a:ext cx="7772400" cy="1143000"/>
          </a:xfrm>
        </p:spPr>
        <p:txBody>
          <a:bodyPr/>
          <a:lstStyle/>
          <a:p>
            <a:pPr algn="ctr"/>
            <a:r>
              <a:rPr lang="en-US" dirty="0" smtClean="0"/>
              <a:t>Does it really work?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81"/>
          <p:cNvSpPr/>
          <p:nvPr/>
        </p:nvSpPr>
        <p:spPr>
          <a:xfrm>
            <a:off x="311150" y="3541597"/>
            <a:ext cx="845185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44036" name="Picture 58" descr="http://www.graphicsfactory.com/clip-art/image_files/tn_image/4/676284-tn_safe500.gif"/>
          <p:cNvPicPr>
            <a:picLocks noChangeAspect="1" noChangeArrowheads="1"/>
          </p:cNvPicPr>
          <p:nvPr/>
        </p:nvPicPr>
        <p:blipFill>
          <a:blip r:embed="rId3"/>
          <a:srcRect/>
          <a:stretch>
            <a:fillRect/>
          </a:stretch>
        </p:blipFill>
        <p:spPr bwMode="auto">
          <a:xfrm>
            <a:off x="1016000" y="4525847"/>
            <a:ext cx="668338" cy="871537"/>
          </a:xfrm>
          <a:prstGeom prst="rect">
            <a:avLst/>
          </a:prstGeom>
          <a:noFill/>
          <a:ln w="9525">
            <a:noFill/>
            <a:miter lim="800000"/>
            <a:headEnd/>
            <a:tailEnd/>
          </a:ln>
        </p:spPr>
      </p:pic>
      <p:sp>
        <p:nvSpPr>
          <p:cNvPr id="44037" name="Rectangle 2"/>
          <p:cNvSpPr>
            <a:spLocks noGrp="1" noChangeArrowheads="1"/>
          </p:cNvSpPr>
          <p:nvPr>
            <p:ph type="title"/>
          </p:nvPr>
        </p:nvSpPr>
        <p:spPr/>
        <p:txBody>
          <a:bodyPr/>
          <a:lstStyle/>
          <a:p>
            <a:r>
              <a:rPr lang="en-US" sz="3200" dirty="0" smtClean="0"/>
              <a:t>A Public Key Infrastructure (</a:t>
            </a:r>
            <a:r>
              <a:rPr lang="en-US" sz="3200" dirty="0" err="1" smtClean="0"/>
              <a:t>PKI</a:t>
            </a:r>
            <a:r>
              <a:rPr lang="en-US" sz="3200" dirty="0" smtClean="0"/>
              <a:t>) can provide confidentiality, integrity, and authentication.</a:t>
            </a:r>
          </a:p>
        </p:txBody>
      </p:sp>
      <p:sp>
        <p:nvSpPr>
          <p:cNvPr id="10" name="Rectangle 9"/>
          <p:cNvSpPr>
            <a:spLocks noChangeArrowheads="1"/>
          </p:cNvSpPr>
          <p:nvPr/>
        </p:nvSpPr>
        <p:spPr bwMode="auto">
          <a:xfrm>
            <a:off x="1851025" y="3608272"/>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Encrypt</a:t>
            </a:r>
          </a:p>
        </p:txBody>
      </p:sp>
      <p:sp>
        <p:nvSpPr>
          <p:cNvPr id="11" name="Rectangle 10"/>
          <p:cNvSpPr>
            <a:spLocks noChangeArrowheads="1"/>
          </p:cNvSpPr>
          <p:nvPr/>
        </p:nvSpPr>
        <p:spPr bwMode="auto">
          <a:xfrm>
            <a:off x="1851025" y="4578234"/>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Sign</a:t>
            </a:r>
          </a:p>
        </p:txBody>
      </p:sp>
      <p:sp>
        <p:nvSpPr>
          <p:cNvPr id="12" name="Rectangle 11"/>
          <p:cNvSpPr>
            <a:spLocks noChangeArrowheads="1"/>
          </p:cNvSpPr>
          <p:nvPr/>
        </p:nvSpPr>
        <p:spPr bwMode="auto">
          <a:xfrm>
            <a:off x="1851025" y="5548197"/>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smtClean="0">
                <a:solidFill>
                  <a:schemeClr val="dk1"/>
                </a:solidFill>
                <a:latin typeface="+mn-lt"/>
                <a:ea typeface="+mn-ea"/>
              </a:rPr>
              <a:t>Common</a:t>
            </a:r>
          </a:p>
          <a:p>
            <a:pPr algn="ctr">
              <a:defRPr/>
            </a:pPr>
            <a:r>
              <a:rPr lang="en-US" b="1" dirty="0" smtClean="0">
                <a:solidFill>
                  <a:schemeClr val="dk1"/>
                </a:solidFill>
              </a:rPr>
              <a:t>Carrier</a:t>
            </a:r>
            <a:endParaRPr lang="en-US" b="1" dirty="0">
              <a:solidFill>
                <a:schemeClr val="dk1"/>
              </a:solidFill>
              <a:latin typeface="+mn-lt"/>
              <a:ea typeface="+mn-ea"/>
            </a:endParaRPr>
          </a:p>
        </p:txBody>
      </p:sp>
      <p:sp>
        <p:nvSpPr>
          <p:cNvPr id="13" name="Rectangle 12"/>
          <p:cNvSpPr>
            <a:spLocks noChangeArrowheads="1"/>
          </p:cNvSpPr>
          <p:nvPr/>
        </p:nvSpPr>
        <p:spPr bwMode="auto">
          <a:xfrm>
            <a:off x="5716588" y="3608272"/>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Decrypt</a:t>
            </a:r>
          </a:p>
        </p:txBody>
      </p:sp>
      <p:sp>
        <p:nvSpPr>
          <p:cNvPr id="14" name="Rectangle 13"/>
          <p:cNvSpPr>
            <a:spLocks noChangeArrowheads="1"/>
          </p:cNvSpPr>
          <p:nvPr/>
        </p:nvSpPr>
        <p:spPr bwMode="auto">
          <a:xfrm>
            <a:off x="5716588" y="4578234"/>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Check Signature</a:t>
            </a:r>
          </a:p>
        </p:txBody>
      </p:sp>
      <p:sp>
        <p:nvSpPr>
          <p:cNvPr id="15" name="Rectangle 14"/>
          <p:cNvSpPr>
            <a:spLocks noChangeArrowheads="1"/>
          </p:cNvSpPr>
          <p:nvPr/>
        </p:nvSpPr>
        <p:spPr bwMode="auto">
          <a:xfrm>
            <a:off x="5716588" y="5548197"/>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smtClean="0">
                <a:solidFill>
                  <a:schemeClr val="dk1"/>
                </a:solidFill>
                <a:latin typeface="+mn-lt"/>
                <a:ea typeface="+mn-ea"/>
              </a:rPr>
              <a:t>Common Carrier</a:t>
            </a:r>
            <a:endParaRPr lang="en-US" b="1" dirty="0">
              <a:solidFill>
                <a:schemeClr val="dk1"/>
              </a:solidFill>
              <a:latin typeface="+mn-lt"/>
              <a:ea typeface="+mn-ea"/>
            </a:endParaRPr>
          </a:p>
        </p:txBody>
      </p:sp>
      <p:cxnSp>
        <p:nvCxnSpPr>
          <p:cNvPr id="17" name="Straight Arrow Connector 16"/>
          <p:cNvCxnSpPr>
            <a:cxnSpLocks noChangeShapeType="1"/>
            <a:endCxn id="10" idx="0"/>
          </p:cNvCxnSpPr>
          <p:nvPr/>
        </p:nvCxnSpPr>
        <p:spPr bwMode="auto">
          <a:xfrm rot="16200000" flipH="1">
            <a:off x="2471737" y="3457460"/>
            <a:ext cx="301625" cy="0"/>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18" name="Straight Arrow Connector 17"/>
          <p:cNvCxnSpPr>
            <a:cxnSpLocks noChangeShapeType="1"/>
            <a:stCxn id="10" idx="2"/>
            <a:endCxn id="11" idx="0"/>
          </p:cNvCxnSpPr>
          <p:nvPr/>
        </p:nvCxnSpPr>
        <p:spPr bwMode="auto">
          <a:xfrm rot="5400000">
            <a:off x="2466181" y="4420278"/>
            <a:ext cx="314325" cy="1588"/>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19" name="Straight Arrow Connector 18"/>
          <p:cNvCxnSpPr>
            <a:cxnSpLocks noChangeShapeType="1"/>
            <a:stCxn id="11" idx="2"/>
            <a:endCxn id="12" idx="0"/>
          </p:cNvCxnSpPr>
          <p:nvPr/>
        </p:nvCxnSpPr>
        <p:spPr bwMode="auto">
          <a:xfrm rot="5400000">
            <a:off x="2466181" y="5390241"/>
            <a:ext cx="314325" cy="1588"/>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20" name="Straight Arrow Connector 19"/>
          <p:cNvCxnSpPr>
            <a:cxnSpLocks noChangeShapeType="1"/>
            <a:endCxn id="13" idx="0"/>
          </p:cNvCxnSpPr>
          <p:nvPr/>
        </p:nvCxnSpPr>
        <p:spPr bwMode="auto">
          <a:xfrm rot="5400000">
            <a:off x="6337300" y="3457459"/>
            <a:ext cx="300038"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21" name="Straight Arrow Connector 20"/>
          <p:cNvCxnSpPr>
            <a:cxnSpLocks noChangeShapeType="1"/>
            <a:stCxn id="13" idx="2"/>
            <a:endCxn id="14" idx="0"/>
          </p:cNvCxnSpPr>
          <p:nvPr/>
        </p:nvCxnSpPr>
        <p:spPr bwMode="auto">
          <a:xfrm rot="5400000">
            <a:off x="6330156" y="4420278"/>
            <a:ext cx="314325"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22" name="Straight Arrow Connector 21"/>
          <p:cNvCxnSpPr>
            <a:cxnSpLocks noChangeShapeType="1"/>
            <a:stCxn id="14" idx="2"/>
            <a:endCxn id="15" idx="0"/>
          </p:cNvCxnSpPr>
          <p:nvPr/>
        </p:nvCxnSpPr>
        <p:spPr bwMode="auto">
          <a:xfrm rot="5400000">
            <a:off x="6330156" y="5390241"/>
            <a:ext cx="314325"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grpSp>
        <p:nvGrpSpPr>
          <p:cNvPr id="2" name="Group 74"/>
          <p:cNvGrpSpPr>
            <a:grpSpLocks/>
          </p:cNvGrpSpPr>
          <p:nvPr/>
        </p:nvGrpSpPr>
        <p:grpSpPr bwMode="auto">
          <a:xfrm>
            <a:off x="474663" y="4630622"/>
            <a:ext cx="1322387" cy="541337"/>
            <a:chOff x="7603420" y="3890903"/>
            <a:chExt cx="587516" cy="240180"/>
          </a:xfrm>
        </p:grpSpPr>
        <p:sp>
          <p:nvSpPr>
            <p:cNvPr id="44078" name="Oval 63"/>
            <p:cNvSpPr>
              <a:spLocks noChangeArrowheads="1"/>
            </p:cNvSpPr>
            <p:nvPr/>
          </p:nvSpPr>
          <p:spPr bwMode="auto">
            <a:xfrm>
              <a:off x="7603420" y="3890903"/>
              <a:ext cx="241411" cy="240180"/>
            </a:xfrm>
            <a:prstGeom prst="ellipse">
              <a:avLst/>
            </a:prstGeom>
            <a:solidFill>
              <a:srgbClr val="00B050"/>
            </a:solidFill>
            <a:ln w="12700">
              <a:noFill/>
              <a:round/>
              <a:headEnd/>
              <a:tailEnd/>
            </a:ln>
          </p:spPr>
          <p:txBody>
            <a:bodyPr wrap="none" anchor="ctr"/>
            <a:lstStyle/>
            <a:p>
              <a:endParaRPr lang="en-US"/>
            </a:p>
          </p:txBody>
        </p:sp>
        <p:sp>
          <p:nvSpPr>
            <p:cNvPr id="44079" name="Rectangle 64"/>
            <p:cNvSpPr>
              <a:spLocks noChangeArrowheads="1"/>
            </p:cNvSpPr>
            <p:nvPr/>
          </p:nvSpPr>
          <p:spPr bwMode="auto">
            <a:xfrm>
              <a:off x="7706882" y="3966878"/>
              <a:ext cx="484054" cy="68623"/>
            </a:xfrm>
            <a:prstGeom prst="rect">
              <a:avLst/>
            </a:prstGeom>
            <a:solidFill>
              <a:srgbClr val="00B050"/>
            </a:solidFill>
            <a:ln w="12700">
              <a:noFill/>
              <a:miter lim="800000"/>
              <a:headEnd/>
              <a:tailEnd/>
            </a:ln>
          </p:spPr>
          <p:txBody>
            <a:bodyPr wrap="none" anchor="ctr"/>
            <a:lstStyle/>
            <a:p>
              <a:endParaRPr lang="en-US"/>
            </a:p>
          </p:txBody>
        </p:sp>
        <p:sp>
          <p:nvSpPr>
            <p:cNvPr id="44080" name="Rectangle 65"/>
            <p:cNvSpPr>
              <a:spLocks noChangeArrowheads="1"/>
            </p:cNvSpPr>
            <p:nvPr/>
          </p:nvSpPr>
          <p:spPr bwMode="auto">
            <a:xfrm>
              <a:off x="8038206"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44081" name="Rectangle 66"/>
            <p:cNvSpPr>
              <a:spLocks noChangeArrowheads="1"/>
            </p:cNvSpPr>
            <p:nvPr/>
          </p:nvSpPr>
          <p:spPr bwMode="auto">
            <a:xfrm>
              <a:off x="8109644"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44082" name="Oval 67"/>
            <p:cNvSpPr>
              <a:spLocks noChangeArrowheads="1"/>
            </p:cNvSpPr>
            <p:nvPr/>
          </p:nvSpPr>
          <p:spPr bwMode="auto">
            <a:xfrm>
              <a:off x="7676090" y="3963202"/>
              <a:ext cx="97303" cy="96807"/>
            </a:xfrm>
            <a:prstGeom prst="ellipse">
              <a:avLst/>
            </a:prstGeom>
            <a:solidFill>
              <a:schemeClr val="bg1"/>
            </a:solidFill>
            <a:ln w="12700">
              <a:noFill/>
              <a:round/>
              <a:headEnd/>
              <a:tailEnd/>
            </a:ln>
          </p:spPr>
          <p:txBody>
            <a:bodyPr wrap="none" anchor="ctr"/>
            <a:lstStyle/>
            <a:p>
              <a:endParaRPr lang="en-US"/>
            </a:p>
          </p:txBody>
        </p:sp>
      </p:grpSp>
      <p:sp>
        <p:nvSpPr>
          <p:cNvPr id="44053" name="Freeform 51"/>
          <p:cNvSpPr>
            <a:spLocks/>
          </p:cNvSpPr>
          <p:nvPr/>
        </p:nvSpPr>
        <p:spPr bwMode="auto">
          <a:xfrm rot="2185878" flipV="1">
            <a:off x="3679825" y="5160847"/>
            <a:ext cx="1776413" cy="1465262"/>
          </a:xfrm>
          <a:custGeom>
            <a:avLst/>
            <a:gdLst>
              <a:gd name="T0" fmla="*/ 0 w 720"/>
              <a:gd name="T1" fmla="*/ 0 h 1104"/>
              <a:gd name="T2" fmla="*/ 2147483647 w 720"/>
              <a:gd name="T3" fmla="*/ 2626952 h 1104"/>
              <a:gd name="T4" fmla="*/ 2147483647 w 720"/>
              <a:gd name="T5" fmla="*/ 1965900 h 1104"/>
              <a:gd name="T6" fmla="*/ 2147483647 w 720"/>
              <a:gd name="T7" fmla="*/ 5030898 h 1104"/>
              <a:gd name="T8" fmla="*/ 0 60000 65536"/>
              <a:gd name="T9" fmla="*/ 0 60000 65536"/>
              <a:gd name="T10" fmla="*/ 0 60000 65536"/>
              <a:gd name="T11" fmla="*/ 0 60000 65536"/>
              <a:gd name="T12" fmla="*/ 0 w 720"/>
              <a:gd name="T13" fmla="*/ 0 h 1104"/>
              <a:gd name="T14" fmla="*/ 720 w 720"/>
              <a:gd name="T15" fmla="*/ 1104 h 1104"/>
            </a:gdLst>
            <a:ahLst/>
            <a:cxnLst>
              <a:cxn ang="T8">
                <a:pos x="T0" y="T1"/>
              </a:cxn>
              <a:cxn ang="T9">
                <a:pos x="T2" y="T3"/>
              </a:cxn>
              <a:cxn ang="T10">
                <a:pos x="T4" y="T5"/>
              </a:cxn>
              <a:cxn ang="T11">
                <a:pos x="T6" y="T7"/>
              </a:cxn>
            </a:cxnLst>
            <a:rect l="T12" t="T13" r="T14" b="T15"/>
            <a:pathLst>
              <a:path w="720" h="1104">
                <a:moveTo>
                  <a:pt x="0" y="0"/>
                </a:moveTo>
                <a:lnTo>
                  <a:pt x="288" y="576"/>
                </a:lnTo>
                <a:lnTo>
                  <a:pt x="336" y="432"/>
                </a:lnTo>
                <a:lnTo>
                  <a:pt x="720" y="1104"/>
                </a:lnTo>
              </a:path>
            </a:pathLst>
          </a:custGeom>
          <a:noFill/>
          <a:ln w="19050">
            <a:solidFill>
              <a:srgbClr val="FFFF00"/>
            </a:solidFill>
            <a:round/>
            <a:headEnd/>
            <a:tailEnd type="arrow" w="med" len="med"/>
          </a:ln>
        </p:spPr>
        <p:txBody>
          <a:bodyPr/>
          <a:lstStyle/>
          <a:p>
            <a:endParaRPr lang="en-US"/>
          </a:p>
        </p:txBody>
      </p:sp>
      <p:sp>
        <p:nvSpPr>
          <p:cNvPr id="44054" name="AutoShape 56" descr="data:image/jpg;base64,/9j/4AAQSkZJRgABAQAAAQABAAD/2wBDAAkGBwgHBgkIBwgKCgkLDRYPDQwMDRsUFRAWIB0iIiAdHx8kKDQsJCYxJx8fLT0tMTU3Ojo6Iys/RD84QzQ5Ojf/2wBDAQoKCg0MDRoPDxo3JR8lNzc3Nzc3Nzc3Nzc3Nzc3Nzc3Nzc3Nzc3Nzc3Nzc3Nzc3Nzc3Nzc3Nzc3Nzc3Nzc3Nzf/wAARCABYAEMDASIAAhEBAxEB/8QAGwAAAQUBAQAAAAAAAAAAAAAAAAECAwUHBgT/xABEEAABAwIDBAUHCAcJAAAAAAABAAIDBBEFITEGEkFxNFFhsbITIjI2RXJzFBVSYoGRwdEWJENTgpLSRFRVhKGiw9Ph/8QAGQEAAgMBAAAAAAAAAAAAAAAAAgMBBAUA/8QAKhEAAgECAwYGAwAAAAAAAAAAAAECAxESMTIhQVGBsfAEEzNScdEjkcH/2gAMAwEAAhEDEQA/ANSrdpIGyvpsKhfiNUw7rxCbRRH68mg5C7uxVs1BV4md/HZzUM4UcLXMp28xrJ/Fl9ULmcGihbhGFRR0Ec0ktOHWAa3QAk58c17jTPbmcGI7Q9n5olHiMk8LtH+fZbu2fwd3pYNQH/KM/JMOzuC/4RRgdkAHcqos3dcLmHKRn9aAQP7DVjlM3/sRYVwAxS9z75lodncH4YbAPduO4pRgGFD0aUttpuzyN7nKrEg/umIDlJf/AJEol6oMTF8snP8A6l2BcCcU/c++ZaHBKBoJAqWADVtdOLf71V1Qo23bQS17z+8+cagMHLz7u+zLtUVQ5szaRzZZ3wStc7ckkc4HIWuCe1KpVNMh1JLezgdo8cxvDsZqKWlxzE2xM3d0fKnm12gnU9ZKF4NtPWWs5R+BqFTnskzbpJOnFtbkabsp7A7KZ4/0aunrMQkgndG1jSABmb9S5jZbTAPgP8IV3ifTZPs7lcirmDW1/vqyQ4pUHhGP4VE6vndqWfyBeZIjwoXYldUSO13f5G/kmDN7b21HBNTm+m3mFJxTRdEwv4Tu4KdQRdEwz4Tu4KddHIOeffEzLbT1lrOUfgahLtn6y1efCPwNQs+epm/R9KPwjTNltMAt+4f4QrnET+uy8/wVPst7BHVFKPuAVvXG9ZN7yuQMKtrfPqyBIlUcmb2sc57YwySWQx23t1jd4ht9Cchfhmjk7K4EY4nZBI97XBscXlHbjpCN4Nsxou51zlxH3p8Lg8RvAIDrOAcLEXzzSGiZuubJC2BlSBC6WGoke9gcQBvb+T23tfTsSU7nPDTI0NkDy14GgcHEG3ZcFBCbk3cOcEopoq4ui4b8N/4KZQxdFw34b/wUyZHIGeffEzva5rTtDVEtGjOH1GoS7W+sFVyZ4GoVGepm5Rf44/CNE2X9g+7L4SrWrN6qY/XKqtl/YPuy9xVnObzSHrce9W4GLW1vn1YxRymVj4H04a6oErWxNeLtcXeaWnsIJv2Z8FImSMbIzdeLi9xnYgjQg8D2opK6sBF2aY4yNhlMUDKmX5NLaOOVzPJMc3S7x5zw02sLXyz0TadnkmsYXFxBu5x1cSbknmSSiKMRRhjS4gcXG5JJuSTxJJJT2+kOYQwhhCnPFs3FRF0XDfhv/BTKGLo2He5IO5TI45ETz74mebW+sFVyZ4GoRtb6wVXJngahUZ6mblH04/CND2YNvmPsEw+4FWJNyT15qowWQRU2EPJAynAJNtQ5W4z0z5K3DIxa2p8+rBIlsRwKRMFAlGo5pEE7tjbiBrbj1qDipi6Ph/uy94Uy8rJWilw8kEDdfa5Gdz/4pjJLLKympYt+pmv5IOyaACAXPPBovrx0GZUKSS2jZJuVkcDtaD+kFVlwZ4GoWqxbJ7OiMDEqBtdWftamYnekd15ZAdQGgsOCFUlFttmjDxUIxUduw8sGz2N0tGylkwyhq2RF2675WPOG8SDZzMsj1pjsFrx6WyzD8OeA95CEJl2Use+3X7GOwypj9LZvEWfCfGfDKmGCVmuF49H7rJHdzihCjG0MjFSGF+56Tcei96lmPewryzVfkpJHtrqpu9ugeWpCCAAfpRi2dkIUeaxq8PF7yKOrfPJQ0eHStq6q72shYMneblvfRbfU8OC7TAcGqsFpZ55Jd6qlaZJ5nNBL3DRoA0aBoB33QhdicsxVaCp2S3nQU4mdC107rSOFy0NHm34fZohCFIg//9k="/>
          <p:cNvSpPr>
            <a:spLocks noChangeAspect="1" noChangeArrowheads="1"/>
          </p:cNvSpPr>
          <p:nvPr/>
        </p:nvSpPr>
        <p:spPr bwMode="auto">
          <a:xfrm>
            <a:off x="73025" y="-395288"/>
            <a:ext cx="638175" cy="838201"/>
          </a:xfrm>
          <a:prstGeom prst="rect">
            <a:avLst/>
          </a:prstGeom>
          <a:noFill/>
          <a:ln w="9525">
            <a:noFill/>
            <a:miter lim="800000"/>
            <a:headEnd/>
            <a:tailEnd/>
          </a:ln>
        </p:spPr>
        <p:txBody>
          <a:bodyPr/>
          <a:lstStyle/>
          <a:p>
            <a:endParaRPr lang="en-US"/>
          </a:p>
        </p:txBody>
      </p:sp>
      <p:pic>
        <p:nvPicPr>
          <p:cNvPr id="44055" name="Picture 58" descr="http://www.graphicsfactory.com/clip-art/image_files/tn_image/4/676284-tn_safe500.gif"/>
          <p:cNvPicPr>
            <a:picLocks noChangeAspect="1" noChangeArrowheads="1"/>
          </p:cNvPicPr>
          <p:nvPr/>
        </p:nvPicPr>
        <p:blipFill>
          <a:blip r:embed="rId3"/>
          <a:srcRect/>
          <a:stretch>
            <a:fillRect/>
          </a:stretch>
        </p:blipFill>
        <p:spPr bwMode="auto">
          <a:xfrm>
            <a:off x="7843838" y="3566997"/>
            <a:ext cx="666750" cy="871537"/>
          </a:xfrm>
          <a:prstGeom prst="rect">
            <a:avLst/>
          </a:prstGeom>
          <a:noFill/>
          <a:ln w="9525">
            <a:noFill/>
            <a:miter lim="800000"/>
            <a:headEnd/>
            <a:tailEnd/>
          </a:ln>
        </p:spPr>
      </p:pic>
      <p:grpSp>
        <p:nvGrpSpPr>
          <p:cNvPr id="3" name="Group 82"/>
          <p:cNvGrpSpPr>
            <a:grpSpLocks/>
          </p:cNvGrpSpPr>
          <p:nvPr/>
        </p:nvGrpSpPr>
        <p:grpSpPr bwMode="auto">
          <a:xfrm>
            <a:off x="7346950" y="3665422"/>
            <a:ext cx="1322388" cy="539750"/>
            <a:chOff x="1461926" y="3876118"/>
            <a:chExt cx="587516" cy="240180"/>
          </a:xfrm>
        </p:grpSpPr>
        <p:sp>
          <p:nvSpPr>
            <p:cNvPr id="44073" name="Oval 63"/>
            <p:cNvSpPr>
              <a:spLocks noChangeArrowheads="1"/>
            </p:cNvSpPr>
            <p:nvPr/>
          </p:nvSpPr>
          <p:spPr bwMode="auto">
            <a:xfrm>
              <a:off x="1461926" y="3876118"/>
              <a:ext cx="241411" cy="240180"/>
            </a:xfrm>
            <a:prstGeom prst="ellipse">
              <a:avLst/>
            </a:prstGeom>
            <a:solidFill>
              <a:srgbClr val="00B0F0"/>
            </a:solidFill>
            <a:ln w="12700">
              <a:noFill/>
              <a:round/>
              <a:headEnd/>
              <a:tailEnd/>
            </a:ln>
          </p:spPr>
          <p:txBody>
            <a:bodyPr wrap="none" anchor="ctr"/>
            <a:lstStyle/>
            <a:p>
              <a:endParaRPr lang="en-US"/>
            </a:p>
          </p:txBody>
        </p:sp>
        <p:sp>
          <p:nvSpPr>
            <p:cNvPr id="44074" name="Rectangle 64"/>
            <p:cNvSpPr>
              <a:spLocks noChangeArrowheads="1"/>
            </p:cNvSpPr>
            <p:nvPr/>
          </p:nvSpPr>
          <p:spPr bwMode="auto">
            <a:xfrm>
              <a:off x="1565388" y="3952093"/>
              <a:ext cx="484054" cy="68623"/>
            </a:xfrm>
            <a:prstGeom prst="rect">
              <a:avLst/>
            </a:prstGeom>
            <a:solidFill>
              <a:srgbClr val="00B0F0"/>
            </a:solidFill>
            <a:ln w="12700">
              <a:noFill/>
              <a:miter lim="800000"/>
              <a:headEnd/>
              <a:tailEnd/>
            </a:ln>
          </p:spPr>
          <p:txBody>
            <a:bodyPr wrap="none" anchor="ctr"/>
            <a:lstStyle/>
            <a:p>
              <a:endParaRPr lang="en-US"/>
            </a:p>
          </p:txBody>
        </p:sp>
        <p:sp>
          <p:nvSpPr>
            <p:cNvPr id="44075" name="Rectangle 65"/>
            <p:cNvSpPr>
              <a:spLocks noChangeArrowheads="1"/>
            </p:cNvSpPr>
            <p:nvPr/>
          </p:nvSpPr>
          <p:spPr bwMode="auto">
            <a:xfrm>
              <a:off x="1896712"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44076" name="Rectangle 66"/>
            <p:cNvSpPr>
              <a:spLocks noChangeArrowheads="1"/>
            </p:cNvSpPr>
            <p:nvPr/>
          </p:nvSpPr>
          <p:spPr bwMode="auto">
            <a:xfrm>
              <a:off x="1968150"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44077" name="Oval 67"/>
            <p:cNvSpPr>
              <a:spLocks noChangeArrowheads="1"/>
            </p:cNvSpPr>
            <p:nvPr/>
          </p:nvSpPr>
          <p:spPr bwMode="auto">
            <a:xfrm>
              <a:off x="1534596" y="3948417"/>
              <a:ext cx="97303" cy="96807"/>
            </a:xfrm>
            <a:prstGeom prst="ellipse">
              <a:avLst/>
            </a:prstGeom>
            <a:solidFill>
              <a:schemeClr val="bg1"/>
            </a:solidFill>
            <a:ln w="12700">
              <a:noFill/>
              <a:round/>
              <a:headEnd/>
              <a:tailEnd/>
            </a:ln>
          </p:spPr>
          <p:txBody>
            <a:bodyPr wrap="none" anchor="ctr"/>
            <a:lstStyle/>
            <a:p>
              <a:endParaRPr lang="en-US"/>
            </a:p>
          </p:txBody>
        </p:sp>
      </p:grpSp>
      <p:sp>
        <p:nvSpPr>
          <p:cNvPr id="44057" name="AutoShape 60" descr="data:image/jpg;base64,/9j/4AAQSkZJRgABAQAAAQABAAD/2wCEAAkGBhMGERMRBxAVEhAQEQ8UFxEUEBUSEBISFhIWFBYSFRQYJzIfFxokGRITHy8sIyc1LDguFR4yNTAqQTIrLCkBCQoKDAwMGQ8ODSkYFBgpKSkpKSkpKSkpKSkpKSkpKSkpKSkpKSkpKSkpKSkpKSkpKSkpKSkpKSkpKSkpKSkpKf/AABEIAOEA4QMBIgACEQEDEQH/xAAcAAEBAQEAAwEBAAAAAAAAAAAABwYIAwQFAQL/xABMEAABAwECBQwPBQgCAwAAAAABAAIDBAURBgchMVQIEhMXGEFRYXGBk7MiIzIzNEJTc3SRkpSh0tMUNVJy0RUWQ2KCorHhJGMlweL/xAAWAQEBAQAAAAAAAAAAAAAAAAAAAQL/xAAWEQEBAQAAAAAAAAAAAAAAAAAAEQH/2gAMAwEAAhEDEQA/ALipfhxjnZZD3U+DrWzzDsTMTfCx2bWtA746/juv4cyY58OHWRG2hst101Q0mRze7ZETrQ1t2ZzzeOG4HhC93FjixZg1GyptVgdWuF4BuLacEZGtGbX3ZzzDjDFQ4LW9hvdJaE0kUbso2WYwNuPBDHl9YC820DVyZZayG85+xkd8TnVyRFQ3c/VOmQdHIm5+qdMg6ORXJEKhu5+qdMg6ORNz9U6ZB0ciuSIVDdz9U6ZB0cibn6p0yDo5FckQqG7n6p0yDo5E3P1TpkHRyK5IhUN3P1TpkHRyJufqnTIOjkVyRCobufqnTIOjkTc/VOmQdHIrkiFQ3c/VOmQdHIm5+qdMg6ORXJEKhu5+qdMg6ORNz9U6ZB0ciuSIVDdz9U6ZB0cibn6p0yDo5FckQqG7n6p0yDo5E3P1TpkHRyK5IhUN3P8AVN7mshv/ACSD4rxy4AW5gn2yyah0oAyiGoc43DhhkyO5ryrsiCQ4IY63NeKfC9mxuB1pqA0s1rv+6PxeUZOIZ1XI5BKA6MgtIBBBvBBygg74WRxgYu4cM4i5gEdYxva5s192aOT8TT6xfeOA4zE9hdLZs7rJtu9pYZBEHd1HI0nXwX8GQkchuzhBY0S9ERB8FYf33wilnqRro4ZJpbjlGtiIihHr1jv6SrwobiB7ZWVbnZ/s7Mv5pbz/AIVyRREREEREBERAREQEREBFh8NMbFLgmXRQg1FS3PEw3MYeCSTePEATyKYWjjutGsdfSuigbvNZEHnndJfeeS7kQdDoucKTHNadMQZJ2SAeK+Blx4iW3H4rfYKY8oLTcI7fjFM8kAStJdAT/NflZz3jhKLFRRfyx4kALCCCAQQbwQd8Ff0iCIiAiIgIiICIiAoZjpoDg7aNPX0Q1rpA15uyXzQOBv52lg/pKuakmqEaDDRnf2aYcxjH6BBr9sSn4D8EXOH7Vl/GURYpOp+8KqvR4usKuShup+8KqvR4usKuSIIiICIiAiIgIiICnWN7D52DEQprMddVVDSS8HsoYsxeOBxN4HBcTwKirljD22Dblo1Urjk2VzG8TI+1tHqbfykouPgF2uyuyk7++TwoiIoiIgquJnD91HK2zrSdfDKboXOPe5M+xZfFdvcB5VcVx3FKYXB0Ruc0hwIzhwN4PrC61sC0v2zSwVA/jwxSc7mAn4lE176IiIIiICIiAiIgKS6oTvFH5+Xq1WlJdUJ3ij8/L1aCJoiI0qmp+8KqvR4usKuShup+8KqvR4usKuSMiIiAiIgIiICIiAuQ7VjMU8zX52zTA8okcuvFzhjfwcNhWjJI0dqq+3MO9rjcJG8odl5HhFxiEREUREQAuo8XURhsuiD8/wBmiPICLwPUQubLAsV+EVTFTUo7KZ4bfvNbnc88QaCeZdY0tM2jYyOEXNja1rRwNaLgPUETXlRERBERAREQEREBSXVCd4o/Py9Wq0pLqhO8Ufn5erQRNERGlU1P3hVV6PF1hVyUN1P3hVV6PF1hVyRkREQEREBERAREQF8HDLBGLDKmdBV9i4dlHLde6KS7I4cI3iN8cy+8iDk/CXBaowTmMNqxlp8V4vMUg/Ex2/8A5G+Avkrry0bNiteMxWhG2WN2dj2hzeW45isNaOI6zq1xdT7NBf4scoLPVICRzFFrnxeehoJLTkbFQxukkebmsaCXHm4OPMrrSYhqGEg1E1RJd4pkYxp4jrW671Fbaw8GKXBppbZEDIgc5Ave78zzlPOUKzGLLFuMDmGav1r6yUXEjK2FmfY2nfPCeK4ZM+7REQREQEREBERAREQFJdUJ3ij8/L1arSkuqE7xR+fl6tBE0REaVTU/eFVXo8XWFXJQ3U/eFVXo8XWFXJGRERAREQEREBYzDzGbBgWNjaNmqnNvEIdcGA5nSO8UcWc8WdfRw6wwZgZSumkudK69sUZPdyXb/wDKM5/2FzDW1r7SkfLWPL5JHFznnO5x30VrbUxvWnaTiWVGwNPiQxtaB/U4F3xXztsW0tPn9sfos6iK0W2LaWnz+2P0TbFtLT5/bH6LOog0W2LaWnz+2P0TbFtLT5/bH6LOog0W2LaWnz+2P0Xu2fjZtOzyD9rMoHiSsY9p57g74rIIg6IwBxsQ4WuEFc0QVZGRt98UtwvOxk5Qc51p5iVvlx3FKYHB0Li1zSCHA3Oa4G8EHeIK6UxaYcDDKmGzkCqgDWytza7glA4HXcxvHAiNgiIiCIiAiIgKS6oTvFH5+Xq1WlJdUJ3ij8/L1aCJoiI0qmp+8KqvR4usKuShup+8KqvR4usKuSMiIiAiIgLwV9cyzI3zVjgyONrnOccwaBeSvOoTjlw9/a0hoLNd2iF3bXA5JJR4l++1p/u5EGQw6wwfhnVOmkvbE29sUZ8SO/f/AJjnPq3gtpgfikgwus2KoE0kNQ8zAkXPiOtle0XsOUZGjMVKl0hib+6Kf89T170VLLcxLWhZN7qVrKlg34nXSXccbrj7JKxFXRSWe4srY3xvHiPYWO9RXYC9W0LLhtZustGFkrD4sjGvHxzIVyGi6BtvEdQ2jebOMlK8/gOyRX8bH5fUQp9beJKvsy80IZVMF/e3ayS78j9/kJQT9Fu7ExM2ha1xqWNpmHfmd2fRtvPruVAsTETR0NzrVkkqXDe71F7Ley9bkEIp6d1W4MpmOe85mtaXOPMMq2dh4nbRti4zRCmYfGndrXc0Yvd67l0DZdhwWI3WWZBHC3gYwNv4yRlJ5V7yFRW2sTMGDdn1NRVTyTTxQvc24COIOA/DlLuc8ynWC2EkuCdSypos7Tc5l9zZIz3TDy/AgFdFYyvuqt9HkXLxQdcWJbMWEEEdRQO10crbxwg5i1w3nA3g8i95c74psPf3Wn2Cvd/xKhwvJOSGXMJOJpyB3Md5dEA35kQREQEREBSXVCd4o/Py9Wq0pLqhO8Ufn5erQRNERGlU1P3hVV6PF1hVyUN1P3hVV6PF1hVyRkREQERfIwrwliwTpn1NZlDcjWX3OkkPcsHL8ACUGWxtYe/uvB9ns93/AC6hpuIzwxHIZOInKG853lzyvdtq2JbfnkqK92ukldeeADMGtG80C4DkXpIoukMTf3RT/nqeveub1esWmFtHg9ZFOLVqo4na6pOsL75Ltnf4g7L4IapiLJU2Ney6pwaytaCd98csTfae0D4rVQzNqGh0Dg5rheHNILSOEEZ0R/aIiAiIgIvx7xGCXm4AEknIABvkrLV2NKzLPcWTVrC4G47GySUA/mjaR8UHlxlfdVb6PIuXiuhsMMNaLCCy61tmVccjzTSXR67WSH+h1zvgueSi4K6YmcPf2pGKC0nduhb2pxOWSIDuONzR/byFQteairX2dIyWkcWSRuDmuGdrgbwUV2AizmAeGLMM6VszLmysuZLGD3El2cfynOP9FaNGRERAUl1QneKPz8vVqtKS6oTvFH5+Xq0ETRERpVNT94VVejxdYVclDdT94VVejxdYVckZEREH8TSiBpdMQ1rQXFxNwAAvJJ3hcuasZOHBwzqb4CRSw3tib+LhlI4XXcwuHCtvjvw3MX/jaB12ua107gctxyth58jjxXDhUaRcEREUTMiIC3uKfDmTB2pZTVDyaSoeGFpPYxSONzZG/hy3A8t+8sEvPQQuqJY2Qd2+SNrbs+uLgG/EhB1+iBEZEREEIxz4cyV9Q6gonltPBcJdabtlluvLXcLW3gXcN/FdMF9nDSF0FoVjZ+6+11JPGHSOcDzhwPOvjI0Z0REBERBoMB8L34G1TZor3RuubLH+OO/Ld/MM4/2V09Z9ey1ImTUbg+OVoc1wzFpGRcgqpYlMNzZ8ws+tdfDOXGIk97lzlg4nZeflKJq6IiIgpLqhO8Ufn5erVaUl1QneKPz8vVoImiIjSqan7wqq9Hi6wq5KG6n7wqq9Hi6wq5IyIURByth3K6a0q0y5/tdQOZry1v8Aa1q+EqhjqwKfQ1Dq+kaXQT63ZbhfsUoAbrncDXADLw38Ivl6NCIvcs2xp7YOts2CSY/9cbn+sjIByoPTRUCyMSVoWhcawR0zT5R+uf7LL/8AKzOGWDn7p1clLsmy7G2I6/Way8vja/ubzd3V2dB8ZjDKQ2MEuOQNAvcTwADOrHioxWyUkra632bGWZYYHd3rrskrx4t15uBy35TddlldiW/Pg7JstkymJ91xIDSCOAhwIKo9h4/JoLm25TNlHlIjscnLrDe0+sIi3osjYeNSzrduEdQInn+HP2o38AcexPMVrWvDxe0gg74N4KI/UX4TdnWYt3GVZ+D94qqlr3j+HF219/AdbkaeUhBlcbOLF9vu+22G3XThoEkOQGUNFwey/wAcDJdvgC7Lnh08DqVxZUNLHtyFjmlrhyg5QqzbuP58l7bCpQwZe2Tu1zuURtyDncVOMIMKanCh4fa8xkLb7hrWta2/eDWhFfKRfSwbsj9v1UNMX6zZ5AzX63Xa2+/Lrbxf61srXxG19DeaB0VS3ga7Y5Lvyvyf3IqdovftTB+psQ3WpTSw8b4yGnkdmPMV6CAvbsiV0FRC6HumzQub+YSNI+IC9Rb/ABR4EvwgqmVM7SKWleHlxGSSVuVkbeG43E8F3Gg6HRERkUl1QneKPz8vVqtKS6oTvFH5+Xq0ETRERpVNT94VVejxdYVclDdT94VVejxdYVckZEREH8yRiYFsoDmuBBaReCDnBBzhYi1MTNm2k4vZE+EnKRDIWsv4muBDeYALcogyNj4qrNse4spRK8ePMTKeZp7EcwWqhgbTgNhaGtGZrQA0cgC8iIC5txx/e9R+Wm6hi6SXN2OP73qPy03UMRcYpERFF9WxcKqvB4g2VUyRAeIHXx88br2n1L5SIPtW3hpW4RX/ALTqpHtPiA6yL2GXN+C+LmzIiAiIg0eLn70ovSGf4K6iC5dxdfelF6Qz/BXUQRNfkkYlBEgBBzgi8HlCzFs4sbOtu8z0jGPPjw3wuv4Trch5wVqURGCoMSlm0TtdJHJNd4skxLOcNAv51uKalZRsaylY1jGi5rGtDWtHAAMgXlRAREQFJdUJ3ij8/L1arSkuqE7xR+fl6tBE0REaVTU/eFVXo8XWFXJQ3U/eFVXo8XWFXJGRERARTDCvHaywKqSmpKUy7C4sdIZdYC8d0Gi45Acl/EvkboR2gD3g/KgsyKM7oR2gD3g/Km6EdoA94PyoLMs/a2AVBbkrprSpWSSvDQXkvBOtAaMxuzAKc7oR2gD3g/Km6EdoA94Pyord7Vdl6DH7UnzJtV2XoMftSfMsJuhHaAPeD8qboR2gD3g/Kg3e1XZegx+1J8ybVdl6DH7UnzLCboR2gD3g/Km6EdoA94PyoN3tV2XoMftSfMm1XZegx+1J8ywm6EdoA94PypuhHaAPeD8qDd7Vdl6DH7UnzJtV2XoMftSfMsJuhHaAPeD8qboR2gD3g/KgoVBi6s+y5GTUVIxksbg5rg597XDfylaRRndCO0Ae8H5U3QjtAHvB+VBZkUZ3QjtAHvB+VN0I7QB7wflRFmRRndCO0Ae8H5UGqEO/QD3j/wCUFmRfJwWwiZhXSx1VIC1sgde13dNe1xa5pIz3EHKvrICkuqE7xR+fl6tVpSXVCd4o/Py9WgiaIiNKpqf+xq6sHP8AZ48nJKb1clCcX8v7p4QT01TkEr6mEE5BeX7LEecADlcFdkZEREGJwixRUOEk7qio2WOSTK/YpGta9112uIc03HIMy+ZtC0HlarpYvpqkogm20LQeVquli+mm0LQeVquli+mqSiCbbQtB5Wq6WL6abQtB5Wq6WL6apKIJttC0HlarpYvpptC0HlarpYvpqkogm20LQeVquli+mm0LQeVquli+mqSiCbbQtB5Wq6WL6abQtB5Wq6WL6apKIJttC0HlarpYvpptC0HlarpYvpqkogm20LQeVquli+mm0LQeVquli+mqSiCbbQtB5Wq6WL6abQtB5Wq6WL6apKIJttC0HlarpYvpoMQtAP4tV0sXyKkog9KxrGisCBlPZzdZFGLgL7zlN5JJzkkknlXuoiApLqhD2ij89N1arSiOPav/AGpV0tFSdk9jCSBl7ZM4NY08zb/6wglf2Z34T6kXQe1Yz8Q9lfqLWfx14Ivjcy1LKBDo9aJi3um60jY5+bMeRvGtfi8xgR4ZwgSlrKyMdsizE3ZNlYN9p+ByHev1skYmBbKAWuBBBF4IIuII3wo7hbiemsuX7XgS8tLSXCAPLJYzv7C/fHETxZcyCyIobQY6a/B0iHCWlD3NyXvDqac3cN41ruYBfXbqhISOyoZb+KVhCIraKTboODQZuljTdBwaDN0saCsopNug4NBm6WNN0HBoM3SxoKyik26Dg0GbpY03QcGgzdLGgrKKTboODQZuljTdBwaDN0saCsopNug4NBm6WNN0HBoM3SxoKyik26Dg0GbpY03QcGgzdLGgrKKTboODQZuljTdBwaDN0saCsopNug4NBm6WNN0HBoM3SxoKyik26Dg0GbpY03QcGgzdLGgrKKTboODQZuljTdBwaDN0saCsopKdUJDvUMvSxr5dfj2qrU7Xg/Rta92QEl1RJytY0Aeu8cSCn4ZYZQ4GwGWsIMhBEcIPZyv4BwN4TvKX4rMH5cL699q20L2Mkc9pI7F9RvBo/CwfENG8UwfxWVuF8wqsNJHsYbiWPd/yXt3mAZom/HiGdWihoY7MjZFRMEcUbQ1rGi5rQN4IrzXIv1EQQoiDJ4xPB+f/ANFc4Wr313KiIuPURERRERAREQEREBERAREQEREBERAREQEREHkpe7byhdCYre9u5Gr9RE1vAv1ERBERB//Z"/>
          <p:cNvSpPr>
            <a:spLocks noChangeAspect="1" noChangeArrowheads="1"/>
          </p:cNvSpPr>
          <p:nvPr/>
        </p:nvSpPr>
        <p:spPr bwMode="auto">
          <a:xfrm>
            <a:off x="73025" y="-700088"/>
            <a:ext cx="1466850" cy="1466851"/>
          </a:xfrm>
          <a:prstGeom prst="rect">
            <a:avLst/>
          </a:prstGeom>
          <a:noFill/>
          <a:ln w="9525">
            <a:noFill/>
            <a:miter lim="800000"/>
            <a:headEnd/>
            <a:tailEnd/>
          </a:ln>
        </p:spPr>
        <p:txBody>
          <a:bodyPr/>
          <a:lstStyle/>
          <a:p>
            <a:endParaRPr lang="en-US"/>
          </a:p>
        </p:txBody>
      </p:sp>
      <p:sp>
        <p:nvSpPr>
          <p:cNvPr id="98" name="Oval 97"/>
          <p:cNvSpPr/>
          <p:nvPr/>
        </p:nvSpPr>
        <p:spPr>
          <a:xfrm>
            <a:off x="523875" y="4686184"/>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99" name="Oval 98"/>
          <p:cNvSpPr/>
          <p:nvPr/>
        </p:nvSpPr>
        <p:spPr>
          <a:xfrm>
            <a:off x="7404100" y="3719397"/>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grpSp>
        <p:nvGrpSpPr>
          <p:cNvPr id="4" name="Group 82"/>
          <p:cNvGrpSpPr>
            <a:grpSpLocks/>
          </p:cNvGrpSpPr>
          <p:nvPr/>
        </p:nvGrpSpPr>
        <p:grpSpPr bwMode="auto">
          <a:xfrm>
            <a:off x="449263" y="3647959"/>
            <a:ext cx="1322387" cy="539750"/>
            <a:chOff x="1461926" y="3876118"/>
            <a:chExt cx="587516" cy="240180"/>
          </a:xfrm>
        </p:grpSpPr>
        <p:sp>
          <p:nvSpPr>
            <p:cNvPr id="44068" name="Oval 63"/>
            <p:cNvSpPr>
              <a:spLocks noChangeArrowheads="1"/>
            </p:cNvSpPr>
            <p:nvPr/>
          </p:nvSpPr>
          <p:spPr bwMode="auto">
            <a:xfrm>
              <a:off x="1461926" y="3876118"/>
              <a:ext cx="241411" cy="240180"/>
            </a:xfrm>
            <a:prstGeom prst="ellipse">
              <a:avLst/>
            </a:prstGeom>
            <a:solidFill>
              <a:srgbClr val="00B0F0"/>
            </a:solidFill>
            <a:ln w="12700">
              <a:noFill/>
              <a:round/>
              <a:headEnd/>
              <a:tailEnd/>
            </a:ln>
          </p:spPr>
          <p:txBody>
            <a:bodyPr wrap="none" anchor="ctr"/>
            <a:lstStyle/>
            <a:p>
              <a:endParaRPr lang="en-US"/>
            </a:p>
          </p:txBody>
        </p:sp>
        <p:sp>
          <p:nvSpPr>
            <p:cNvPr id="44069" name="Rectangle 64"/>
            <p:cNvSpPr>
              <a:spLocks noChangeArrowheads="1"/>
            </p:cNvSpPr>
            <p:nvPr/>
          </p:nvSpPr>
          <p:spPr bwMode="auto">
            <a:xfrm>
              <a:off x="1565388" y="3952093"/>
              <a:ext cx="484054" cy="68623"/>
            </a:xfrm>
            <a:prstGeom prst="rect">
              <a:avLst/>
            </a:prstGeom>
            <a:solidFill>
              <a:srgbClr val="00B0F0"/>
            </a:solidFill>
            <a:ln w="12700">
              <a:noFill/>
              <a:miter lim="800000"/>
              <a:headEnd/>
              <a:tailEnd/>
            </a:ln>
          </p:spPr>
          <p:txBody>
            <a:bodyPr wrap="none" anchor="ctr"/>
            <a:lstStyle/>
            <a:p>
              <a:endParaRPr lang="en-US"/>
            </a:p>
          </p:txBody>
        </p:sp>
        <p:sp>
          <p:nvSpPr>
            <p:cNvPr id="44070" name="Rectangle 65"/>
            <p:cNvSpPr>
              <a:spLocks noChangeArrowheads="1"/>
            </p:cNvSpPr>
            <p:nvPr/>
          </p:nvSpPr>
          <p:spPr bwMode="auto">
            <a:xfrm>
              <a:off x="1896712"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44071" name="Rectangle 66"/>
            <p:cNvSpPr>
              <a:spLocks noChangeArrowheads="1"/>
            </p:cNvSpPr>
            <p:nvPr/>
          </p:nvSpPr>
          <p:spPr bwMode="auto">
            <a:xfrm>
              <a:off x="1968150"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44072" name="Oval 67"/>
            <p:cNvSpPr>
              <a:spLocks noChangeArrowheads="1"/>
            </p:cNvSpPr>
            <p:nvPr/>
          </p:nvSpPr>
          <p:spPr bwMode="auto">
            <a:xfrm>
              <a:off x="1534596" y="3948417"/>
              <a:ext cx="97303" cy="96807"/>
            </a:xfrm>
            <a:prstGeom prst="ellipse">
              <a:avLst/>
            </a:prstGeom>
            <a:solidFill>
              <a:schemeClr val="bg1"/>
            </a:solidFill>
            <a:ln w="12700">
              <a:noFill/>
              <a:round/>
              <a:headEnd/>
              <a:tailEnd/>
            </a:ln>
          </p:spPr>
          <p:txBody>
            <a:bodyPr wrap="none" anchor="ctr"/>
            <a:lstStyle/>
            <a:p>
              <a:endParaRPr lang="en-US"/>
            </a:p>
          </p:txBody>
        </p:sp>
      </p:grpSp>
      <p:grpSp>
        <p:nvGrpSpPr>
          <p:cNvPr id="5" name="Group 74"/>
          <p:cNvGrpSpPr>
            <a:grpSpLocks/>
          </p:cNvGrpSpPr>
          <p:nvPr/>
        </p:nvGrpSpPr>
        <p:grpSpPr bwMode="auto">
          <a:xfrm>
            <a:off x="7354888" y="4638559"/>
            <a:ext cx="1322387" cy="541338"/>
            <a:chOff x="7603420" y="3890903"/>
            <a:chExt cx="587516" cy="240180"/>
          </a:xfrm>
        </p:grpSpPr>
        <p:sp>
          <p:nvSpPr>
            <p:cNvPr id="44063" name="Oval 63"/>
            <p:cNvSpPr>
              <a:spLocks noChangeArrowheads="1"/>
            </p:cNvSpPr>
            <p:nvPr/>
          </p:nvSpPr>
          <p:spPr bwMode="auto">
            <a:xfrm>
              <a:off x="7603420" y="3890903"/>
              <a:ext cx="241411" cy="240180"/>
            </a:xfrm>
            <a:prstGeom prst="ellipse">
              <a:avLst/>
            </a:prstGeom>
            <a:solidFill>
              <a:srgbClr val="00B050"/>
            </a:solidFill>
            <a:ln w="12700">
              <a:noFill/>
              <a:round/>
              <a:headEnd/>
              <a:tailEnd/>
            </a:ln>
          </p:spPr>
          <p:txBody>
            <a:bodyPr wrap="none" anchor="ctr"/>
            <a:lstStyle/>
            <a:p>
              <a:endParaRPr lang="en-US"/>
            </a:p>
          </p:txBody>
        </p:sp>
        <p:sp>
          <p:nvSpPr>
            <p:cNvPr id="44064" name="Rectangle 64"/>
            <p:cNvSpPr>
              <a:spLocks noChangeArrowheads="1"/>
            </p:cNvSpPr>
            <p:nvPr/>
          </p:nvSpPr>
          <p:spPr bwMode="auto">
            <a:xfrm>
              <a:off x="7706882" y="3966878"/>
              <a:ext cx="484054" cy="68623"/>
            </a:xfrm>
            <a:prstGeom prst="rect">
              <a:avLst/>
            </a:prstGeom>
            <a:solidFill>
              <a:srgbClr val="00B050"/>
            </a:solidFill>
            <a:ln w="12700">
              <a:noFill/>
              <a:miter lim="800000"/>
              <a:headEnd/>
              <a:tailEnd/>
            </a:ln>
          </p:spPr>
          <p:txBody>
            <a:bodyPr wrap="none" anchor="ctr"/>
            <a:lstStyle/>
            <a:p>
              <a:endParaRPr lang="en-US"/>
            </a:p>
          </p:txBody>
        </p:sp>
        <p:sp>
          <p:nvSpPr>
            <p:cNvPr id="44065" name="Rectangle 65"/>
            <p:cNvSpPr>
              <a:spLocks noChangeArrowheads="1"/>
            </p:cNvSpPr>
            <p:nvPr/>
          </p:nvSpPr>
          <p:spPr bwMode="auto">
            <a:xfrm>
              <a:off x="8038206"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44066" name="Rectangle 66"/>
            <p:cNvSpPr>
              <a:spLocks noChangeArrowheads="1"/>
            </p:cNvSpPr>
            <p:nvPr/>
          </p:nvSpPr>
          <p:spPr bwMode="auto">
            <a:xfrm>
              <a:off x="8109644"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44067" name="Oval 67"/>
            <p:cNvSpPr>
              <a:spLocks noChangeArrowheads="1"/>
            </p:cNvSpPr>
            <p:nvPr/>
          </p:nvSpPr>
          <p:spPr bwMode="auto">
            <a:xfrm>
              <a:off x="7676090" y="3963202"/>
              <a:ext cx="97303" cy="96807"/>
            </a:xfrm>
            <a:prstGeom prst="ellipse">
              <a:avLst/>
            </a:prstGeom>
            <a:solidFill>
              <a:schemeClr val="bg1"/>
            </a:solidFill>
            <a:ln w="12700">
              <a:noFill/>
              <a:round/>
              <a:headEnd/>
              <a:tailEnd/>
            </a:ln>
          </p:spPr>
          <p:txBody>
            <a:bodyPr wrap="none" anchor="ctr"/>
            <a:lstStyle/>
            <a:p>
              <a:endParaRPr lang="en-US"/>
            </a:p>
          </p:txBody>
        </p:sp>
      </p:grpSp>
      <p:grpSp>
        <p:nvGrpSpPr>
          <p:cNvPr id="51" name="Group 8"/>
          <p:cNvGrpSpPr>
            <a:grpSpLocks/>
          </p:cNvGrpSpPr>
          <p:nvPr/>
        </p:nvGrpSpPr>
        <p:grpSpPr bwMode="auto">
          <a:xfrm>
            <a:off x="1219200" y="2057400"/>
            <a:ext cx="2798763" cy="1023938"/>
            <a:chOff x="5559299" y="2060316"/>
            <a:chExt cx="2799084" cy="1024128"/>
          </a:xfrm>
        </p:grpSpPr>
        <p:sp>
          <p:nvSpPr>
            <p:cNvPr id="52" name="Rectangle 51"/>
            <p:cNvSpPr/>
            <p:nvPr/>
          </p:nvSpPr>
          <p:spPr>
            <a:xfrm>
              <a:off x="5559299" y="2085721"/>
              <a:ext cx="2799084" cy="998723"/>
            </a:xfrm>
            <a:prstGeom prst="rect">
              <a:avLst/>
            </a:prstGeom>
            <a:gradFill>
              <a:gsLst>
                <a:gs pos="0">
                  <a:srgbClr val="5D9C35"/>
                </a:gs>
                <a:gs pos="100000">
                  <a:srgbClr val="19251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53" name="Picture 6" descr="STU-III.png"/>
            <p:cNvPicPr>
              <a:picLocks noChangeAspect="1"/>
            </p:cNvPicPr>
            <p:nvPr/>
          </p:nvPicPr>
          <p:blipFill>
            <a:blip r:embed="rId4"/>
            <a:srcRect/>
            <a:stretch>
              <a:fillRect/>
            </a:stretch>
          </p:blipFill>
          <p:spPr bwMode="auto">
            <a:xfrm>
              <a:off x="5831432" y="2060316"/>
              <a:ext cx="2313240" cy="1024128"/>
            </a:xfrm>
            <a:prstGeom prst="rect">
              <a:avLst/>
            </a:prstGeom>
            <a:noFill/>
            <a:ln w="9525">
              <a:noFill/>
              <a:miter lim="800000"/>
              <a:headEnd/>
              <a:tailEnd/>
            </a:ln>
          </p:spPr>
        </p:pic>
      </p:grpSp>
      <p:grpSp>
        <p:nvGrpSpPr>
          <p:cNvPr id="54" name="Group 8"/>
          <p:cNvGrpSpPr>
            <a:grpSpLocks/>
          </p:cNvGrpSpPr>
          <p:nvPr/>
        </p:nvGrpSpPr>
        <p:grpSpPr bwMode="auto">
          <a:xfrm>
            <a:off x="5105400" y="2057400"/>
            <a:ext cx="2798763" cy="1023938"/>
            <a:chOff x="5559299" y="2060316"/>
            <a:chExt cx="2799084" cy="1024128"/>
          </a:xfrm>
        </p:grpSpPr>
        <p:sp>
          <p:nvSpPr>
            <p:cNvPr id="55" name="Rectangle 54"/>
            <p:cNvSpPr/>
            <p:nvPr/>
          </p:nvSpPr>
          <p:spPr>
            <a:xfrm>
              <a:off x="5559299" y="2085721"/>
              <a:ext cx="2799084" cy="998723"/>
            </a:xfrm>
            <a:prstGeom prst="rect">
              <a:avLst/>
            </a:prstGeom>
            <a:gradFill>
              <a:gsLst>
                <a:gs pos="0">
                  <a:srgbClr val="5D9C35"/>
                </a:gs>
                <a:gs pos="100000">
                  <a:srgbClr val="192512"/>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56" name="Picture 6" descr="STU-III.png"/>
            <p:cNvPicPr>
              <a:picLocks noChangeAspect="1"/>
            </p:cNvPicPr>
            <p:nvPr/>
          </p:nvPicPr>
          <p:blipFill>
            <a:blip r:embed="rId4"/>
            <a:srcRect/>
            <a:stretch>
              <a:fillRect/>
            </a:stretch>
          </p:blipFill>
          <p:spPr bwMode="auto">
            <a:xfrm>
              <a:off x="5831432" y="2060316"/>
              <a:ext cx="2313240" cy="1024128"/>
            </a:xfrm>
            <a:prstGeom prst="rect">
              <a:avLst/>
            </a:prstGeom>
            <a:noFill/>
            <a:ln w="9525">
              <a:noFill/>
              <a:miter lim="800000"/>
              <a:headEnd/>
              <a:tailEnd/>
            </a:ln>
          </p:spPr>
        </p:pic>
      </p:grpSp>
      <p:sp>
        <p:nvSpPr>
          <p:cNvPr id="57" name="TextBox 91"/>
          <p:cNvSpPr txBox="1">
            <a:spLocks noChangeArrowheads="1"/>
          </p:cNvSpPr>
          <p:nvPr/>
        </p:nvSpPr>
        <p:spPr bwMode="auto">
          <a:xfrm>
            <a:off x="3657600" y="4114800"/>
            <a:ext cx="1858201" cy="646331"/>
          </a:xfrm>
          <a:prstGeom prst="rect">
            <a:avLst/>
          </a:prstGeom>
          <a:noFill/>
          <a:ln w="9525">
            <a:noFill/>
            <a:miter lim="800000"/>
            <a:headEnd/>
            <a:tailEnd/>
          </a:ln>
        </p:spPr>
        <p:txBody>
          <a:bodyPr wrap="none">
            <a:spAutoFit/>
          </a:bodyPr>
          <a:lstStyle/>
          <a:p>
            <a:pPr algn="ctr"/>
            <a:r>
              <a:rPr lang="en-US" dirty="0" err="1" smtClean="0">
                <a:solidFill>
                  <a:schemeClr val="bg2"/>
                </a:solidFill>
              </a:rPr>
              <a:t>PKI</a:t>
            </a:r>
            <a:r>
              <a:rPr lang="en-US" dirty="0" smtClean="0">
                <a:solidFill>
                  <a:schemeClr val="bg2"/>
                </a:solidFill>
              </a:rPr>
              <a:t>-based</a:t>
            </a:r>
          </a:p>
          <a:p>
            <a:pPr algn="ctr"/>
            <a:r>
              <a:rPr lang="en-US" dirty="0" smtClean="0">
                <a:solidFill>
                  <a:schemeClr val="bg2"/>
                </a:solidFill>
              </a:rPr>
              <a:t>Asymmetric Keys</a:t>
            </a:r>
            <a:endParaRPr lang="en-US" dirty="0">
              <a:solidFill>
                <a:schemeClr val="bg2"/>
              </a:solidFill>
            </a:endParaRPr>
          </a:p>
        </p:txBody>
      </p:sp>
      <p:sp>
        <p:nvSpPr>
          <p:cNvPr id="58" name="TextBox 91"/>
          <p:cNvSpPr txBox="1">
            <a:spLocks noChangeArrowheads="1"/>
          </p:cNvSpPr>
          <p:nvPr/>
        </p:nvSpPr>
        <p:spPr bwMode="auto">
          <a:xfrm>
            <a:off x="3733800" y="3581400"/>
            <a:ext cx="1665841" cy="369332"/>
          </a:xfrm>
          <a:prstGeom prst="rect">
            <a:avLst/>
          </a:prstGeom>
          <a:noFill/>
          <a:ln w="9525">
            <a:noFill/>
            <a:miter lim="800000"/>
            <a:headEnd/>
            <a:tailEnd/>
          </a:ln>
        </p:spPr>
        <p:txBody>
          <a:bodyPr wrap="none">
            <a:spAutoFit/>
          </a:bodyPr>
          <a:lstStyle/>
          <a:p>
            <a:r>
              <a:rPr lang="en-US" dirty="0" err="1">
                <a:solidFill>
                  <a:schemeClr val="bg2"/>
                </a:solidFill>
              </a:rPr>
              <a:t>COMSEC</a:t>
            </a:r>
            <a:r>
              <a:rPr lang="en-US" dirty="0">
                <a:solidFill>
                  <a:schemeClr val="bg2"/>
                </a:solidFill>
              </a:rPr>
              <a:t> Keys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RF</a:t>
            </a:r>
            <a:r>
              <a:rPr lang="en-US" dirty="0" smtClean="0"/>
              <a:t> demonstrator based on </a:t>
            </a:r>
            <a:r>
              <a:rPr lang="en-US" dirty="0" err="1" smtClean="0"/>
              <a:t>Ettus</a:t>
            </a:r>
            <a:r>
              <a:rPr lang="en-US" dirty="0" smtClean="0"/>
              <a:t> </a:t>
            </a:r>
            <a:r>
              <a:rPr lang="en-US" dirty="0" err="1" smtClean="0"/>
              <a:t>USRP</a:t>
            </a:r>
            <a:r>
              <a:rPr lang="en-US" dirty="0" smtClean="0"/>
              <a:t> software-defined radio</a:t>
            </a:r>
            <a:endParaRPr lang="en-US" dirty="0"/>
          </a:p>
        </p:txBody>
      </p:sp>
      <p:pic>
        <p:nvPicPr>
          <p:cNvPr id="3" name="Picture 4" descr="D:\DELL610\ACIS\Presentations\bbc_block_diagram.png"/>
          <p:cNvPicPr>
            <a:picLocks noChangeAspect="1" noChangeArrowheads="1"/>
          </p:cNvPicPr>
          <p:nvPr/>
        </p:nvPicPr>
        <p:blipFill>
          <a:blip r:embed="rId2"/>
          <a:srcRect/>
          <a:stretch>
            <a:fillRect/>
          </a:stretch>
        </p:blipFill>
        <p:spPr bwMode="auto">
          <a:xfrm>
            <a:off x="990600" y="2095119"/>
            <a:ext cx="6850380" cy="4077081"/>
          </a:xfrm>
          <a:prstGeom prst="rect">
            <a:avLst/>
          </a:prstGeom>
          <a:noFill/>
        </p:spPr>
      </p:pic>
      <p:pic>
        <p:nvPicPr>
          <p:cNvPr id="4" name="Picture 13" descr="F:\DELL610\ACIS\Black Dart 2009\BBC Bench Demo Unit (1) (Small).JPG"/>
          <p:cNvPicPr>
            <a:picLocks noChangeAspect="1" noChangeArrowheads="1"/>
          </p:cNvPicPr>
          <p:nvPr/>
        </p:nvPicPr>
        <p:blipFill>
          <a:blip r:embed="rId3"/>
          <a:srcRect t="3750" b="3750"/>
          <a:stretch>
            <a:fillRect/>
          </a:stretch>
        </p:blipFill>
        <p:spPr bwMode="auto">
          <a:xfrm>
            <a:off x="2714786" y="2988259"/>
            <a:ext cx="3381214" cy="234574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lstStyle/>
          <a:p>
            <a:r>
              <a:rPr lang="en-US" sz="2800" dirty="0" smtClean="0"/>
              <a:t>Simple receiver leaves little for attacker to attack</a:t>
            </a:r>
          </a:p>
        </p:txBody>
      </p:sp>
      <p:pic>
        <p:nvPicPr>
          <p:cNvPr id="83971" name="Picture 6" descr="2007-04-22_13-29-50-830"/>
          <p:cNvPicPr>
            <a:picLocks noChangeAspect="1" noChangeArrowheads="1"/>
          </p:cNvPicPr>
          <p:nvPr/>
        </p:nvPicPr>
        <p:blipFill>
          <a:blip r:embed="rId2"/>
          <a:srcRect/>
          <a:stretch>
            <a:fillRect/>
          </a:stretch>
        </p:blipFill>
        <p:spPr bwMode="auto">
          <a:xfrm>
            <a:off x="857250" y="1828800"/>
            <a:ext cx="7581900" cy="4876800"/>
          </a:xfrm>
          <a:prstGeom prst="rect">
            <a:avLst/>
          </a:prstGeom>
          <a:noFill/>
          <a:ln w="9525">
            <a:noFill/>
            <a:miter lim="800000"/>
            <a:headEnd/>
            <a:tailEnd/>
          </a:ln>
        </p:spPr>
      </p:pic>
      <p:sp>
        <p:nvSpPr>
          <p:cNvPr id="4" name="TextBox 3"/>
          <p:cNvSpPr txBox="1"/>
          <p:nvPr/>
        </p:nvSpPr>
        <p:spPr>
          <a:xfrm>
            <a:off x="2743200" y="2743200"/>
            <a:ext cx="1981200" cy="338554"/>
          </a:xfrm>
          <a:prstGeom prst="rect">
            <a:avLst/>
          </a:prstGeom>
          <a:solidFill>
            <a:srgbClr val="FFFFFF"/>
          </a:solidFill>
        </p:spPr>
        <p:txBody>
          <a:bodyPr wrap="square" rtlCol="0">
            <a:spAutoFit/>
          </a:bodyPr>
          <a:lstStyle/>
          <a:p>
            <a:pPr algn="ctr"/>
            <a:r>
              <a:rPr lang="en-US" sz="1600" b="1" dirty="0" err="1" smtClean="0">
                <a:solidFill>
                  <a:schemeClr val="bg2"/>
                </a:solidFill>
                <a:latin typeface="Arial" pitchFamily="34" charset="0"/>
                <a:cs typeface="Arial" pitchFamily="34" charset="0"/>
              </a:rPr>
              <a:t>LNA</a:t>
            </a:r>
            <a:endParaRPr lang="en-US" sz="1600" b="1"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NAWS</a:t>
            </a:r>
            <a:r>
              <a:rPr lang="en-US" sz="3600" dirty="0" smtClean="0"/>
              <a:t> China Lake – Fun in the Sun!</a:t>
            </a:r>
            <a:endParaRPr lang="en-US" sz="3600" dirty="0"/>
          </a:p>
        </p:txBody>
      </p:sp>
      <p:pic>
        <p:nvPicPr>
          <p:cNvPr id="9" name="Picture 2" descr="D:\UCCS\PhD\DISSERTATION\IMG_0428_web.JPG"/>
          <p:cNvPicPr>
            <a:picLocks noChangeAspect="1" noChangeArrowheads="1"/>
          </p:cNvPicPr>
          <p:nvPr/>
        </p:nvPicPr>
        <p:blipFill>
          <a:blip r:embed="rId2"/>
          <a:srcRect/>
          <a:stretch>
            <a:fillRect/>
          </a:stretch>
        </p:blipFill>
        <p:spPr bwMode="auto">
          <a:xfrm>
            <a:off x="6477000" y="3429000"/>
            <a:ext cx="2438400" cy="3251200"/>
          </a:xfrm>
          <a:prstGeom prst="rect">
            <a:avLst/>
          </a:prstGeom>
          <a:noFill/>
        </p:spPr>
      </p:pic>
      <p:pic>
        <p:nvPicPr>
          <p:cNvPr id="10" name="Picture 3" descr="D:\UCCS\PhD\DISSERTATION\IMG_0423_web.JPG"/>
          <p:cNvPicPr>
            <a:picLocks noChangeAspect="1" noChangeArrowheads="1"/>
          </p:cNvPicPr>
          <p:nvPr/>
        </p:nvPicPr>
        <p:blipFill>
          <a:blip r:embed="rId3"/>
          <a:srcRect/>
          <a:stretch>
            <a:fillRect/>
          </a:stretch>
        </p:blipFill>
        <p:spPr bwMode="auto">
          <a:xfrm>
            <a:off x="3530600" y="1828800"/>
            <a:ext cx="3251200" cy="2438400"/>
          </a:xfrm>
          <a:prstGeom prst="rect">
            <a:avLst/>
          </a:prstGeom>
          <a:noFill/>
        </p:spPr>
      </p:pic>
      <p:pic>
        <p:nvPicPr>
          <p:cNvPr id="11" name="Picture 4" descr="D:\UCCS\PhD\DISSERTATION\IMG_0419_web.JPG"/>
          <p:cNvPicPr>
            <a:picLocks noChangeAspect="1" noChangeArrowheads="1"/>
          </p:cNvPicPr>
          <p:nvPr/>
        </p:nvPicPr>
        <p:blipFill>
          <a:blip r:embed="rId4"/>
          <a:srcRect/>
          <a:stretch>
            <a:fillRect/>
          </a:stretch>
        </p:blipFill>
        <p:spPr bwMode="auto">
          <a:xfrm>
            <a:off x="76200" y="1828800"/>
            <a:ext cx="3251200" cy="2438400"/>
          </a:xfrm>
          <a:prstGeom prst="rect">
            <a:avLst/>
          </a:prstGeom>
          <a:noFill/>
        </p:spPr>
      </p:pic>
      <p:pic>
        <p:nvPicPr>
          <p:cNvPr id="15" name="Picture 7" descr="D:\UCCS\PhD\DISSERTATION\IMG_0431_web.JPG"/>
          <p:cNvPicPr>
            <a:picLocks noChangeAspect="1" noChangeArrowheads="1"/>
          </p:cNvPicPr>
          <p:nvPr/>
        </p:nvPicPr>
        <p:blipFill>
          <a:blip r:embed="rId5"/>
          <a:srcRect/>
          <a:stretch>
            <a:fillRect/>
          </a:stretch>
        </p:blipFill>
        <p:spPr bwMode="auto">
          <a:xfrm>
            <a:off x="1930400" y="4267200"/>
            <a:ext cx="3251200" cy="24384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0"/>
            <a:ext cx="7772400" cy="1143000"/>
          </a:xfrm>
        </p:spPr>
        <p:txBody>
          <a:bodyPr/>
          <a:lstStyle/>
          <a:p>
            <a:pPr algn="ctr"/>
            <a:r>
              <a:rPr lang="en-US" dirty="0" smtClean="0"/>
              <a:t>Is it really Jam Resistant?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lstStyle/>
          <a:p>
            <a:pPr algn="ctr"/>
            <a:r>
              <a:rPr lang="en-US" dirty="0" smtClean="0"/>
              <a:t>The analyzed receiver used a typical matched-filter detector</a:t>
            </a:r>
            <a:endParaRPr lang="en-US" dirty="0"/>
          </a:p>
        </p:txBody>
      </p:sp>
      <p:pic>
        <p:nvPicPr>
          <p:cNvPr id="2050" name="Picture 2" descr="D:\UCCS\PhD\DISSERTATION\receiver_architecture.png"/>
          <p:cNvPicPr>
            <a:picLocks noChangeAspect="1" noChangeArrowheads="1"/>
          </p:cNvPicPr>
          <p:nvPr/>
        </p:nvPicPr>
        <p:blipFill>
          <a:blip r:embed="rId2"/>
          <a:srcRect/>
          <a:stretch>
            <a:fillRect/>
          </a:stretch>
        </p:blipFill>
        <p:spPr bwMode="auto">
          <a:xfrm>
            <a:off x="609600" y="3048000"/>
            <a:ext cx="7953376" cy="1905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same translation paths exist, but radar terminology convenient</a:t>
            </a:r>
            <a:endParaRPr lang="en-US" dirty="0"/>
          </a:p>
        </p:txBody>
      </p:sp>
      <p:pic>
        <p:nvPicPr>
          <p:cNvPr id="4" name="Picture 3" descr="D:\UCCS\PhD\DISSERTATION\Error_Paths.png"/>
          <p:cNvPicPr>
            <a:picLocks noChangeAspect="1" noChangeArrowheads="1"/>
          </p:cNvPicPr>
          <p:nvPr/>
        </p:nvPicPr>
        <p:blipFill>
          <a:blip r:embed="rId2"/>
          <a:srcRect/>
          <a:stretch>
            <a:fillRect/>
          </a:stretch>
        </p:blipFill>
        <p:spPr bwMode="auto">
          <a:xfrm>
            <a:off x="1600200" y="2057400"/>
            <a:ext cx="6019800" cy="4282904"/>
          </a:xfrm>
          <a:prstGeom prst="rect">
            <a:avLst/>
          </a:prstGeom>
          <a:noFill/>
        </p:spPr>
      </p:pic>
      <p:sp>
        <p:nvSpPr>
          <p:cNvPr id="6" name="Oval 5"/>
          <p:cNvSpPr/>
          <p:nvPr/>
        </p:nvSpPr>
        <p:spPr bwMode="auto">
          <a:xfrm>
            <a:off x="5486400" y="3048000"/>
            <a:ext cx="685800" cy="685800"/>
          </a:xfrm>
          <a:prstGeom prst="ellipse">
            <a:avLst/>
          </a:prstGeom>
          <a:noFill/>
          <a:ln w="254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7" name="Oval 6"/>
          <p:cNvSpPr/>
          <p:nvPr/>
        </p:nvSpPr>
        <p:spPr bwMode="auto">
          <a:xfrm>
            <a:off x="5181600" y="2133600"/>
            <a:ext cx="685800" cy="685800"/>
          </a:xfrm>
          <a:prstGeom prst="ellipse">
            <a:avLst/>
          </a:prstGeom>
          <a:noFill/>
          <a:ln w="254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BIG difference: </a:t>
            </a:r>
            <a:br>
              <a:rPr lang="en-US" dirty="0" smtClean="0"/>
            </a:br>
            <a:r>
              <a:rPr lang="en-US" dirty="0" smtClean="0"/>
              <a:t>Threshold set well into the noise</a:t>
            </a:r>
            <a:endParaRPr lang="en-US" dirty="0"/>
          </a:p>
        </p:txBody>
      </p:sp>
      <p:pic>
        <p:nvPicPr>
          <p:cNvPr id="1026" name="Picture 2" descr="D:\UCCS\PhD\DISSERTATION\Threshold.png"/>
          <p:cNvPicPr>
            <a:picLocks noChangeAspect="1" noChangeArrowheads="1"/>
          </p:cNvPicPr>
          <p:nvPr/>
        </p:nvPicPr>
        <p:blipFill>
          <a:blip r:embed="rId2"/>
          <a:srcRect/>
          <a:stretch>
            <a:fillRect/>
          </a:stretch>
        </p:blipFill>
        <p:spPr bwMode="auto">
          <a:xfrm>
            <a:off x="1371600" y="2057400"/>
            <a:ext cx="6686551" cy="399097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Concurrent codes create erasure channels, not error channels</a:t>
            </a:r>
            <a:endParaRPr lang="en-US" dirty="0"/>
          </a:p>
        </p:txBody>
      </p:sp>
      <p:pic>
        <p:nvPicPr>
          <p:cNvPr id="3" name="Picture 7" descr="D:\UCCS\PhD\DISSERTATION\error_versus_erasure.png"/>
          <p:cNvPicPr>
            <a:picLocks noChangeAspect="1" noChangeArrowheads="1"/>
          </p:cNvPicPr>
          <p:nvPr/>
        </p:nvPicPr>
        <p:blipFill>
          <a:blip r:embed="rId2"/>
          <a:srcRect/>
          <a:stretch>
            <a:fillRect/>
          </a:stretch>
        </p:blipFill>
        <p:spPr bwMode="auto">
          <a:xfrm>
            <a:off x="1447800" y="1981200"/>
            <a:ext cx="6400800" cy="4572000"/>
          </a:xfrm>
          <a:prstGeom prst="rect">
            <a:avLst/>
          </a:prstGeom>
          <a:noFill/>
        </p:spPr>
      </p:pic>
      <p:pic>
        <p:nvPicPr>
          <p:cNvPr id="4" name="Picture 2" descr="C:\Documents and Settings\Administrator\Application Data\PixelMetrics\CaptureWiz\Temp\4.jpg"/>
          <p:cNvPicPr>
            <a:picLocks noChangeAspect="1" noChangeArrowheads="1"/>
          </p:cNvPicPr>
          <p:nvPr/>
        </p:nvPicPr>
        <p:blipFill>
          <a:blip r:embed="rId3"/>
          <a:srcRect/>
          <a:stretch>
            <a:fillRect/>
          </a:stretch>
        </p:blipFill>
        <p:spPr bwMode="auto">
          <a:xfrm>
            <a:off x="2286000" y="2590253"/>
            <a:ext cx="1853524" cy="274374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smtClean="0"/>
              <a:t>BER</a:t>
            </a:r>
            <a:r>
              <a:rPr lang="en-US" sz="4000" dirty="0" smtClean="0"/>
              <a:t> of 1% achieved with</a:t>
            </a:r>
            <a:br>
              <a:rPr lang="en-US" sz="4000" dirty="0" smtClean="0"/>
            </a:br>
            <a:r>
              <a:rPr lang="en-US" sz="4000" dirty="0" err="1" smtClean="0"/>
              <a:t>P</a:t>
            </a:r>
            <a:r>
              <a:rPr lang="en-US" sz="4000" baseline="-25000" dirty="0" err="1" smtClean="0"/>
              <a:t>FA</a:t>
            </a:r>
            <a:r>
              <a:rPr lang="en-US" sz="4000" dirty="0" smtClean="0"/>
              <a:t> = 33% &amp; </a:t>
            </a:r>
            <a:r>
              <a:rPr lang="en-US" sz="4000" dirty="0" err="1" smtClean="0"/>
              <a:t>SNR</a:t>
            </a:r>
            <a:r>
              <a:rPr lang="en-US" sz="4000" dirty="0" smtClean="0"/>
              <a:t>/bit = 9.6 dB</a:t>
            </a:r>
            <a:endParaRPr lang="en-US" sz="4000" dirty="0"/>
          </a:p>
        </p:txBody>
      </p:sp>
      <p:pic>
        <p:nvPicPr>
          <p:cNvPr id="3" name="Picture 8" descr="D:\UCCS\PhD\DISSERTATION\ROC.png"/>
          <p:cNvPicPr>
            <a:picLocks noChangeAspect="1" noChangeArrowheads="1"/>
          </p:cNvPicPr>
          <p:nvPr/>
        </p:nvPicPr>
        <p:blipFill>
          <a:blip r:embed="rId2"/>
          <a:srcRect/>
          <a:stretch>
            <a:fillRect/>
          </a:stretch>
        </p:blipFill>
        <p:spPr bwMode="auto">
          <a:xfrm>
            <a:off x="3505200" y="1905000"/>
            <a:ext cx="5229225" cy="4800600"/>
          </a:xfrm>
          <a:prstGeom prst="rect">
            <a:avLst/>
          </a:prstGeom>
          <a:noFill/>
        </p:spPr>
      </p:pic>
      <p:sp>
        <p:nvSpPr>
          <p:cNvPr id="4" name="TextBox 3"/>
          <p:cNvSpPr txBox="1"/>
          <p:nvPr/>
        </p:nvSpPr>
        <p:spPr>
          <a:xfrm>
            <a:off x="228600" y="1828800"/>
            <a:ext cx="3190297" cy="3046988"/>
          </a:xfrm>
          <a:prstGeom prst="rect">
            <a:avLst/>
          </a:prstGeom>
          <a:noFill/>
        </p:spPr>
        <p:txBody>
          <a:bodyPr wrap="none" rtlCol="0">
            <a:spAutoFit/>
          </a:bodyPr>
          <a:lstStyle/>
          <a:p>
            <a:r>
              <a:rPr lang="en-US" sz="2400" b="1" i="1" dirty="0" smtClean="0"/>
              <a:t>P</a:t>
            </a:r>
            <a:r>
              <a:rPr lang="en-US" sz="2400" b="1" i="1" baseline="-25000" dirty="0" smtClean="0"/>
              <a:t>D</a:t>
            </a:r>
            <a:r>
              <a:rPr lang="en-US" sz="2400" b="1" dirty="0" smtClean="0"/>
              <a:t> = (1-PLR)</a:t>
            </a:r>
            <a:r>
              <a:rPr lang="en-US" sz="2400" b="1" baseline="30000" dirty="0" smtClean="0"/>
              <a:t>1/</a:t>
            </a:r>
            <a:r>
              <a:rPr lang="en-US" sz="2400" b="1" i="1" baseline="30000" dirty="0" smtClean="0"/>
              <a:t>N</a:t>
            </a:r>
          </a:p>
          <a:p>
            <a:endParaRPr lang="en-US" sz="2400" b="1" dirty="0" smtClean="0"/>
          </a:p>
          <a:p>
            <a:r>
              <a:rPr lang="en-US" sz="2400" b="1" i="1" dirty="0" smtClean="0"/>
              <a:t>N</a:t>
            </a:r>
            <a:r>
              <a:rPr lang="en-US" sz="2400" b="1" dirty="0" smtClean="0"/>
              <a:t>=1032-mark packets</a:t>
            </a:r>
          </a:p>
          <a:p>
            <a:r>
              <a:rPr lang="en-US" sz="2400" b="1" dirty="0" smtClean="0"/>
              <a:t>   </a:t>
            </a:r>
            <a:r>
              <a:rPr lang="en-US" sz="2400" b="1" dirty="0" err="1" smtClean="0"/>
              <a:t>BER</a:t>
            </a:r>
            <a:r>
              <a:rPr lang="en-US" sz="2400" b="1" dirty="0" smtClean="0"/>
              <a:t> = 1%</a:t>
            </a:r>
          </a:p>
          <a:p>
            <a:r>
              <a:rPr lang="en-US" sz="2400" b="1" dirty="0" smtClean="0"/>
              <a:t>      </a:t>
            </a:r>
            <a:r>
              <a:rPr lang="en-US" sz="2400" b="1" dirty="0" err="1" smtClean="0"/>
              <a:t>PLR</a:t>
            </a:r>
            <a:r>
              <a:rPr lang="en-US" sz="2400" b="1" dirty="0" smtClean="0"/>
              <a:t> = 8.1%</a:t>
            </a:r>
          </a:p>
          <a:p>
            <a:r>
              <a:rPr lang="en-US" sz="2400" b="1" dirty="0" smtClean="0"/>
              <a:t>      </a:t>
            </a:r>
            <a:r>
              <a:rPr lang="en-US" sz="2400" b="1" i="1" dirty="0" smtClean="0"/>
              <a:t>P</a:t>
            </a:r>
            <a:r>
              <a:rPr lang="en-US" sz="2400" b="1" i="1" baseline="-25000" dirty="0" smtClean="0"/>
              <a:t>D</a:t>
            </a:r>
            <a:r>
              <a:rPr lang="en-US" sz="2400" b="1" dirty="0" smtClean="0"/>
              <a:t> = 0.99992</a:t>
            </a:r>
          </a:p>
          <a:p>
            <a:r>
              <a:rPr lang="en-US" sz="2400" b="1" dirty="0" smtClean="0"/>
              <a:t>   </a:t>
            </a:r>
            <a:r>
              <a:rPr lang="en-US" sz="2400" b="1" i="1" dirty="0" err="1" smtClean="0"/>
              <a:t>P</a:t>
            </a:r>
            <a:r>
              <a:rPr lang="en-US" sz="2400" b="1" i="1" baseline="-25000" dirty="0" err="1" smtClean="0"/>
              <a:t>FA</a:t>
            </a:r>
            <a:r>
              <a:rPr lang="en-US" sz="2400" b="1" dirty="0" smtClean="0"/>
              <a:t>=33%</a:t>
            </a:r>
          </a:p>
          <a:p>
            <a:r>
              <a:rPr lang="en-US" sz="2400" b="1" dirty="0" smtClean="0"/>
              <a:t>      </a:t>
            </a:r>
            <a:r>
              <a:rPr lang="en-US" sz="2400" b="1" dirty="0" err="1" smtClean="0"/>
              <a:t>SNR</a:t>
            </a:r>
            <a:r>
              <a:rPr lang="en-US" sz="2400" b="1" dirty="0" smtClean="0"/>
              <a:t>/bit = 9.6 dB</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err="1" smtClean="0"/>
              <a:t>CCSS</a:t>
            </a:r>
            <a:r>
              <a:rPr lang="en-US" sz="3600" dirty="0" smtClean="0"/>
              <a:t> performs between </a:t>
            </a:r>
            <a:r>
              <a:rPr lang="en-US" sz="3600" dirty="0" err="1" smtClean="0"/>
              <a:t>FSK</a:t>
            </a:r>
            <a:r>
              <a:rPr lang="en-US" sz="3600" dirty="0" smtClean="0"/>
              <a:t> and </a:t>
            </a:r>
            <a:r>
              <a:rPr lang="en-US" sz="3600" dirty="0" err="1" smtClean="0"/>
              <a:t>PSK</a:t>
            </a:r>
            <a:r>
              <a:rPr lang="en-US" sz="3600" dirty="0" smtClean="0"/>
              <a:t> (</a:t>
            </a:r>
            <a:r>
              <a:rPr lang="en-US" sz="3600" dirty="0" err="1" smtClean="0"/>
              <a:t>SNR</a:t>
            </a:r>
            <a:r>
              <a:rPr lang="en-US" sz="3600" dirty="0" smtClean="0"/>
              <a:t>/bit &gt; 11dB) </a:t>
            </a:r>
            <a:endParaRPr lang="en-US" sz="3600" dirty="0"/>
          </a:p>
        </p:txBody>
      </p:sp>
      <p:pic>
        <p:nvPicPr>
          <p:cNvPr id="3" name="Picture 5" descr="D:\UCCS\PhD\DISSERTATION\BER_versus_SNR.png"/>
          <p:cNvPicPr>
            <a:picLocks noChangeAspect="1" noChangeArrowheads="1"/>
          </p:cNvPicPr>
          <p:nvPr/>
        </p:nvPicPr>
        <p:blipFill>
          <a:blip r:embed="rId2"/>
          <a:srcRect/>
          <a:stretch>
            <a:fillRect/>
          </a:stretch>
        </p:blipFill>
        <p:spPr bwMode="auto">
          <a:xfrm>
            <a:off x="1676400" y="1905000"/>
            <a:ext cx="5676900" cy="48018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303213" y="5468822"/>
            <a:ext cx="8451850" cy="101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82" name="Rounded Rectangle 81"/>
          <p:cNvSpPr/>
          <p:nvPr/>
        </p:nvSpPr>
        <p:spPr>
          <a:xfrm>
            <a:off x="311150" y="3541597"/>
            <a:ext cx="845185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28676" name="TextBox 91"/>
          <p:cNvSpPr txBox="1">
            <a:spLocks noChangeArrowheads="1"/>
          </p:cNvSpPr>
          <p:nvPr/>
        </p:nvSpPr>
        <p:spPr bwMode="auto">
          <a:xfrm>
            <a:off x="3733800" y="3581400"/>
            <a:ext cx="1665841" cy="369332"/>
          </a:xfrm>
          <a:prstGeom prst="rect">
            <a:avLst/>
          </a:prstGeom>
          <a:noFill/>
          <a:ln w="9525">
            <a:noFill/>
            <a:miter lim="800000"/>
            <a:headEnd/>
            <a:tailEnd/>
          </a:ln>
        </p:spPr>
        <p:txBody>
          <a:bodyPr wrap="none">
            <a:spAutoFit/>
          </a:bodyPr>
          <a:lstStyle/>
          <a:p>
            <a:r>
              <a:rPr lang="en-US" dirty="0" err="1">
                <a:solidFill>
                  <a:schemeClr val="bg2"/>
                </a:solidFill>
              </a:rPr>
              <a:t>COMSEC</a:t>
            </a:r>
            <a:r>
              <a:rPr lang="en-US" dirty="0">
                <a:solidFill>
                  <a:schemeClr val="bg2"/>
                </a:solidFill>
              </a:rPr>
              <a:t> Keys</a:t>
            </a:r>
          </a:p>
        </p:txBody>
      </p:sp>
      <p:sp>
        <p:nvSpPr>
          <p:cNvPr id="28677" name="TextBox 92"/>
          <p:cNvSpPr txBox="1">
            <a:spLocks noChangeArrowheads="1"/>
          </p:cNvSpPr>
          <p:nvPr/>
        </p:nvSpPr>
        <p:spPr bwMode="auto">
          <a:xfrm>
            <a:off x="3657600" y="5410200"/>
            <a:ext cx="1768433" cy="369332"/>
          </a:xfrm>
          <a:prstGeom prst="rect">
            <a:avLst/>
          </a:prstGeom>
          <a:noFill/>
          <a:ln w="9525">
            <a:noFill/>
            <a:miter lim="800000"/>
            <a:headEnd/>
            <a:tailEnd/>
          </a:ln>
        </p:spPr>
        <p:txBody>
          <a:bodyPr wrap="none">
            <a:spAutoFit/>
          </a:bodyPr>
          <a:lstStyle/>
          <a:p>
            <a:r>
              <a:rPr lang="en-US" dirty="0" err="1">
                <a:solidFill>
                  <a:schemeClr val="bg2"/>
                </a:solidFill>
              </a:rPr>
              <a:t>TRANSEC</a:t>
            </a:r>
            <a:r>
              <a:rPr lang="en-US" dirty="0">
                <a:solidFill>
                  <a:schemeClr val="bg2"/>
                </a:solidFill>
              </a:rPr>
              <a:t> Keys</a:t>
            </a:r>
          </a:p>
        </p:txBody>
      </p:sp>
      <p:pic>
        <p:nvPicPr>
          <p:cNvPr id="28678" name="Picture 58" descr="http://www.graphicsfactory.com/clip-art/image_files/tn_image/4/676284-tn_safe500.gif"/>
          <p:cNvPicPr>
            <a:picLocks noChangeAspect="1" noChangeArrowheads="1"/>
          </p:cNvPicPr>
          <p:nvPr/>
        </p:nvPicPr>
        <p:blipFill>
          <a:blip r:embed="rId3"/>
          <a:srcRect/>
          <a:stretch>
            <a:fillRect/>
          </a:stretch>
        </p:blipFill>
        <p:spPr bwMode="auto">
          <a:xfrm>
            <a:off x="7923213" y="5449772"/>
            <a:ext cx="668337" cy="869950"/>
          </a:xfrm>
          <a:prstGeom prst="rect">
            <a:avLst/>
          </a:prstGeom>
          <a:noFill/>
          <a:ln w="9525">
            <a:noFill/>
            <a:miter lim="800000"/>
            <a:headEnd/>
            <a:tailEnd/>
          </a:ln>
        </p:spPr>
      </p:pic>
      <p:pic>
        <p:nvPicPr>
          <p:cNvPr id="28679" name="Picture 58" descr="http://www.graphicsfactory.com/clip-art/image_files/tn_image/4/676284-tn_safe500.gif"/>
          <p:cNvPicPr>
            <a:picLocks noChangeAspect="1" noChangeArrowheads="1"/>
          </p:cNvPicPr>
          <p:nvPr/>
        </p:nvPicPr>
        <p:blipFill>
          <a:blip r:embed="rId3"/>
          <a:srcRect/>
          <a:stretch>
            <a:fillRect/>
          </a:stretch>
        </p:blipFill>
        <p:spPr bwMode="auto">
          <a:xfrm>
            <a:off x="1016000" y="4525847"/>
            <a:ext cx="668338" cy="871537"/>
          </a:xfrm>
          <a:prstGeom prst="rect">
            <a:avLst/>
          </a:prstGeom>
          <a:noFill/>
          <a:ln w="9525">
            <a:noFill/>
            <a:miter lim="800000"/>
            <a:headEnd/>
            <a:tailEnd/>
          </a:ln>
        </p:spPr>
      </p:pic>
      <p:sp>
        <p:nvSpPr>
          <p:cNvPr id="28680" name="Rectangle 2"/>
          <p:cNvSpPr>
            <a:spLocks noGrp="1" noChangeArrowheads="1"/>
          </p:cNvSpPr>
          <p:nvPr>
            <p:ph type="title"/>
          </p:nvPr>
        </p:nvSpPr>
        <p:spPr/>
        <p:txBody>
          <a:bodyPr/>
          <a:lstStyle/>
          <a:p>
            <a:pPr algn="ctr"/>
            <a:r>
              <a:rPr lang="en-US" sz="4000" dirty="0" smtClean="0"/>
              <a:t>Tactical </a:t>
            </a:r>
            <a:r>
              <a:rPr lang="en-US" sz="4000" dirty="0" err="1" smtClean="0"/>
              <a:t>Comms</a:t>
            </a:r>
            <a:r>
              <a:rPr lang="en-US" sz="4000" dirty="0" smtClean="0"/>
              <a:t/>
            </a:r>
            <a:br>
              <a:rPr lang="en-US" sz="4000" dirty="0" smtClean="0"/>
            </a:br>
            <a:r>
              <a:rPr lang="en-US" sz="4000" dirty="0" smtClean="0"/>
              <a:t>such </a:t>
            </a:r>
            <a:r>
              <a:rPr lang="en-US" sz="4000" dirty="0" smtClean="0"/>
              <a:t>as Have </a:t>
            </a:r>
            <a:r>
              <a:rPr lang="en-US" sz="4000" dirty="0" smtClean="0"/>
              <a:t>Quick and </a:t>
            </a:r>
            <a:r>
              <a:rPr lang="en-US" sz="4000" dirty="0" err="1" smtClean="0"/>
              <a:t>SINCGARS</a:t>
            </a:r>
            <a:endParaRPr lang="en-US" sz="4000" dirty="0" smtClean="0"/>
          </a:p>
        </p:txBody>
      </p:sp>
      <p:sp>
        <p:nvSpPr>
          <p:cNvPr id="10" name="Rectangle 9"/>
          <p:cNvSpPr>
            <a:spLocks noChangeArrowheads="1"/>
          </p:cNvSpPr>
          <p:nvPr/>
        </p:nvSpPr>
        <p:spPr bwMode="auto">
          <a:xfrm>
            <a:off x="1851025" y="3608272"/>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Encrypt</a:t>
            </a:r>
          </a:p>
        </p:txBody>
      </p:sp>
      <p:sp>
        <p:nvSpPr>
          <p:cNvPr id="11" name="Rectangle 10"/>
          <p:cNvSpPr>
            <a:spLocks noChangeArrowheads="1"/>
          </p:cNvSpPr>
          <p:nvPr/>
        </p:nvSpPr>
        <p:spPr bwMode="auto">
          <a:xfrm>
            <a:off x="1851025" y="4578234"/>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Sign</a:t>
            </a:r>
          </a:p>
        </p:txBody>
      </p:sp>
      <p:sp>
        <p:nvSpPr>
          <p:cNvPr id="12" name="Rectangle 11"/>
          <p:cNvSpPr>
            <a:spLocks noChangeArrowheads="1"/>
          </p:cNvSpPr>
          <p:nvPr/>
        </p:nvSpPr>
        <p:spPr bwMode="auto">
          <a:xfrm>
            <a:off x="1851025" y="5548197"/>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Spread</a:t>
            </a:r>
          </a:p>
          <a:p>
            <a:pPr algn="ctr">
              <a:defRPr/>
            </a:pPr>
            <a:r>
              <a:rPr lang="en-US" b="1" dirty="0">
                <a:solidFill>
                  <a:schemeClr val="dk1"/>
                </a:solidFill>
                <a:latin typeface="+mn-lt"/>
                <a:ea typeface="+mn-ea"/>
              </a:rPr>
              <a:t>Spectrum</a:t>
            </a:r>
          </a:p>
        </p:txBody>
      </p:sp>
      <p:sp>
        <p:nvSpPr>
          <p:cNvPr id="13" name="Rectangle 12"/>
          <p:cNvSpPr>
            <a:spLocks noChangeArrowheads="1"/>
          </p:cNvSpPr>
          <p:nvPr/>
        </p:nvSpPr>
        <p:spPr bwMode="auto">
          <a:xfrm>
            <a:off x="5716588" y="3608272"/>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Decrypt</a:t>
            </a:r>
          </a:p>
        </p:txBody>
      </p:sp>
      <p:sp>
        <p:nvSpPr>
          <p:cNvPr id="14" name="Rectangle 13"/>
          <p:cNvSpPr>
            <a:spLocks noChangeArrowheads="1"/>
          </p:cNvSpPr>
          <p:nvPr/>
        </p:nvSpPr>
        <p:spPr bwMode="auto">
          <a:xfrm>
            <a:off x="5716588" y="4578234"/>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Check Signature</a:t>
            </a:r>
          </a:p>
        </p:txBody>
      </p:sp>
      <p:sp>
        <p:nvSpPr>
          <p:cNvPr id="15" name="Rectangle 14"/>
          <p:cNvSpPr>
            <a:spLocks noChangeArrowheads="1"/>
          </p:cNvSpPr>
          <p:nvPr/>
        </p:nvSpPr>
        <p:spPr bwMode="auto">
          <a:xfrm>
            <a:off x="5716588" y="5548197"/>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Spread</a:t>
            </a:r>
          </a:p>
          <a:p>
            <a:pPr algn="ctr">
              <a:defRPr/>
            </a:pPr>
            <a:r>
              <a:rPr lang="en-US" b="1" dirty="0">
                <a:solidFill>
                  <a:schemeClr val="dk1"/>
                </a:solidFill>
                <a:latin typeface="+mn-lt"/>
                <a:ea typeface="+mn-ea"/>
              </a:rPr>
              <a:t>Spectrum</a:t>
            </a:r>
          </a:p>
        </p:txBody>
      </p:sp>
      <p:cxnSp>
        <p:nvCxnSpPr>
          <p:cNvPr id="17" name="Straight Arrow Connector 16"/>
          <p:cNvCxnSpPr>
            <a:cxnSpLocks noChangeShapeType="1"/>
            <a:endCxn id="10" idx="0"/>
          </p:cNvCxnSpPr>
          <p:nvPr/>
        </p:nvCxnSpPr>
        <p:spPr bwMode="auto">
          <a:xfrm rot="16200000" flipH="1">
            <a:off x="2471737" y="3457460"/>
            <a:ext cx="301625" cy="0"/>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18" name="Straight Arrow Connector 17"/>
          <p:cNvCxnSpPr>
            <a:cxnSpLocks noChangeShapeType="1"/>
            <a:stCxn id="10" idx="2"/>
            <a:endCxn id="11" idx="0"/>
          </p:cNvCxnSpPr>
          <p:nvPr/>
        </p:nvCxnSpPr>
        <p:spPr bwMode="auto">
          <a:xfrm rot="5400000">
            <a:off x="2466181" y="4420278"/>
            <a:ext cx="314325" cy="1588"/>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19" name="Straight Arrow Connector 18"/>
          <p:cNvCxnSpPr>
            <a:cxnSpLocks noChangeShapeType="1"/>
            <a:stCxn id="11" idx="2"/>
            <a:endCxn id="12" idx="0"/>
          </p:cNvCxnSpPr>
          <p:nvPr/>
        </p:nvCxnSpPr>
        <p:spPr bwMode="auto">
          <a:xfrm rot="5400000">
            <a:off x="2466181" y="5390241"/>
            <a:ext cx="314325" cy="1588"/>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20" name="Straight Arrow Connector 19"/>
          <p:cNvCxnSpPr>
            <a:cxnSpLocks noChangeShapeType="1"/>
            <a:endCxn id="13" idx="0"/>
          </p:cNvCxnSpPr>
          <p:nvPr/>
        </p:nvCxnSpPr>
        <p:spPr bwMode="auto">
          <a:xfrm rot="5400000">
            <a:off x="6337300" y="3457459"/>
            <a:ext cx="300038"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21" name="Straight Arrow Connector 20"/>
          <p:cNvCxnSpPr>
            <a:cxnSpLocks noChangeShapeType="1"/>
            <a:stCxn id="13" idx="2"/>
            <a:endCxn id="14" idx="0"/>
          </p:cNvCxnSpPr>
          <p:nvPr/>
        </p:nvCxnSpPr>
        <p:spPr bwMode="auto">
          <a:xfrm rot="5400000">
            <a:off x="6330156" y="4420278"/>
            <a:ext cx="314325"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22" name="Straight Arrow Connector 21"/>
          <p:cNvCxnSpPr>
            <a:cxnSpLocks noChangeShapeType="1"/>
            <a:stCxn id="14" idx="2"/>
            <a:endCxn id="15" idx="0"/>
          </p:cNvCxnSpPr>
          <p:nvPr/>
        </p:nvCxnSpPr>
        <p:spPr bwMode="auto">
          <a:xfrm rot="5400000">
            <a:off x="6330156" y="5390241"/>
            <a:ext cx="314325"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grpSp>
        <p:nvGrpSpPr>
          <p:cNvPr id="2" name="Group 74"/>
          <p:cNvGrpSpPr>
            <a:grpSpLocks/>
          </p:cNvGrpSpPr>
          <p:nvPr/>
        </p:nvGrpSpPr>
        <p:grpSpPr bwMode="auto">
          <a:xfrm>
            <a:off x="474663" y="4630622"/>
            <a:ext cx="1322387" cy="541337"/>
            <a:chOff x="7603420" y="3890903"/>
            <a:chExt cx="587516" cy="240180"/>
          </a:xfrm>
        </p:grpSpPr>
        <p:sp>
          <p:nvSpPr>
            <p:cNvPr id="28740" name="Oval 63"/>
            <p:cNvSpPr>
              <a:spLocks noChangeArrowheads="1"/>
            </p:cNvSpPr>
            <p:nvPr/>
          </p:nvSpPr>
          <p:spPr bwMode="auto">
            <a:xfrm>
              <a:off x="7603420" y="3890903"/>
              <a:ext cx="241411" cy="240180"/>
            </a:xfrm>
            <a:prstGeom prst="ellipse">
              <a:avLst/>
            </a:prstGeom>
            <a:solidFill>
              <a:srgbClr val="00B050"/>
            </a:solidFill>
            <a:ln w="12700">
              <a:noFill/>
              <a:round/>
              <a:headEnd/>
              <a:tailEnd/>
            </a:ln>
          </p:spPr>
          <p:txBody>
            <a:bodyPr wrap="none" anchor="ctr"/>
            <a:lstStyle/>
            <a:p>
              <a:endParaRPr lang="en-US"/>
            </a:p>
          </p:txBody>
        </p:sp>
        <p:sp>
          <p:nvSpPr>
            <p:cNvPr id="28741" name="Rectangle 64"/>
            <p:cNvSpPr>
              <a:spLocks noChangeArrowheads="1"/>
            </p:cNvSpPr>
            <p:nvPr/>
          </p:nvSpPr>
          <p:spPr bwMode="auto">
            <a:xfrm>
              <a:off x="7706882" y="3966878"/>
              <a:ext cx="484054" cy="68623"/>
            </a:xfrm>
            <a:prstGeom prst="rect">
              <a:avLst/>
            </a:prstGeom>
            <a:solidFill>
              <a:srgbClr val="00B050"/>
            </a:solidFill>
            <a:ln w="12700">
              <a:noFill/>
              <a:miter lim="800000"/>
              <a:headEnd/>
              <a:tailEnd/>
            </a:ln>
          </p:spPr>
          <p:txBody>
            <a:bodyPr wrap="none" anchor="ctr"/>
            <a:lstStyle/>
            <a:p>
              <a:endParaRPr lang="en-US"/>
            </a:p>
          </p:txBody>
        </p:sp>
        <p:sp>
          <p:nvSpPr>
            <p:cNvPr id="28742" name="Rectangle 65"/>
            <p:cNvSpPr>
              <a:spLocks noChangeArrowheads="1"/>
            </p:cNvSpPr>
            <p:nvPr/>
          </p:nvSpPr>
          <p:spPr bwMode="auto">
            <a:xfrm>
              <a:off x="8038206"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28743" name="Rectangle 66"/>
            <p:cNvSpPr>
              <a:spLocks noChangeArrowheads="1"/>
            </p:cNvSpPr>
            <p:nvPr/>
          </p:nvSpPr>
          <p:spPr bwMode="auto">
            <a:xfrm>
              <a:off x="8109644"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28744" name="Oval 67"/>
            <p:cNvSpPr>
              <a:spLocks noChangeArrowheads="1"/>
            </p:cNvSpPr>
            <p:nvPr/>
          </p:nvSpPr>
          <p:spPr bwMode="auto">
            <a:xfrm>
              <a:off x="7676090" y="3963202"/>
              <a:ext cx="97303" cy="96807"/>
            </a:xfrm>
            <a:prstGeom prst="ellipse">
              <a:avLst/>
            </a:prstGeom>
            <a:solidFill>
              <a:schemeClr val="bg1"/>
            </a:solidFill>
            <a:ln w="12700">
              <a:noFill/>
              <a:round/>
              <a:headEnd/>
              <a:tailEnd/>
            </a:ln>
          </p:spPr>
          <p:txBody>
            <a:bodyPr wrap="none" anchor="ctr"/>
            <a:lstStyle/>
            <a:p>
              <a:endParaRPr lang="en-US"/>
            </a:p>
          </p:txBody>
        </p:sp>
      </p:grpSp>
      <p:grpSp>
        <p:nvGrpSpPr>
          <p:cNvPr id="3" name="Group 62"/>
          <p:cNvGrpSpPr>
            <a:grpSpLocks/>
          </p:cNvGrpSpPr>
          <p:nvPr/>
        </p:nvGrpSpPr>
        <p:grpSpPr bwMode="auto">
          <a:xfrm>
            <a:off x="7381875" y="5613284"/>
            <a:ext cx="1295400" cy="530225"/>
            <a:chOff x="1067" y="2964"/>
            <a:chExt cx="477" cy="196"/>
          </a:xfrm>
        </p:grpSpPr>
        <p:sp>
          <p:nvSpPr>
            <p:cNvPr id="28735" name="Oval 63"/>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a:p>
          </p:txBody>
        </p:sp>
        <p:sp>
          <p:nvSpPr>
            <p:cNvPr id="28736" name="Rectangle 64"/>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a:p>
          </p:txBody>
        </p:sp>
        <p:sp>
          <p:nvSpPr>
            <p:cNvPr id="28737" name="Rectangle 65"/>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a:p>
          </p:txBody>
        </p:sp>
        <p:sp>
          <p:nvSpPr>
            <p:cNvPr id="28738" name="Rectangle 66"/>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a:p>
          </p:txBody>
        </p:sp>
        <p:sp>
          <p:nvSpPr>
            <p:cNvPr id="28739" name="Oval 67"/>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a:p>
          </p:txBody>
        </p:sp>
      </p:grpSp>
      <p:sp>
        <p:nvSpPr>
          <p:cNvPr id="28697" name="Freeform 51"/>
          <p:cNvSpPr>
            <a:spLocks/>
          </p:cNvSpPr>
          <p:nvPr/>
        </p:nvSpPr>
        <p:spPr bwMode="auto">
          <a:xfrm rot="2185878" flipV="1">
            <a:off x="3679825" y="5160847"/>
            <a:ext cx="1776413" cy="1465262"/>
          </a:xfrm>
          <a:custGeom>
            <a:avLst/>
            <a:gdLst>
              <a:gd name="T0" fmla="*/ 0 w 720"/>
              <a:gd name="T1" fmla="*/ 0 h 1104"/>
              <a:gd name="T2" fmla="*/ 2147483647 w 720"/>
              <a:gd name="T3" fmla="*/ 2626952 h 1104"/>
              <a:gd name="T4" fmla="*/ 2147483647 w 720"/>
              <a:gd name="T5" fmla="*/ 1965900 h 1104"/>
              <a:gd name="T6" fmla="*/ 2147483647 w 720"/>
              <a:gd name="T7" fmla="*/ 5030898 h 1104"/>
              <a:gd name="T8" fmla="*/ 0 60000 65536"/>
              <a:gd name="T9" fmla="*/ 0 60000 65536"/>
              <a:gd name="T10" fmla="*/ 0 60000 65536"/>
              <a:gd name="T11" fmla="*/ 0 60000 65536"/>
              <a:gd name="T12" fmla="*/ 0 w 720"/>
              <a:gd name="T13" fmla="*/ 0 h 1104"/>
              <a:gd name="T14" fmla="*/ 720 w 720"/>
              <a:gd name="T15" fmla="*/ 1104 h 1104"/>
            </a:gdLst>
            <a:ahLst/>
            <a:cxnLst>
              <a:cxn ang="T8">
                <a:pos x="T0" y="T1"/>
              </a:cxn>
              <a:cxn ang="T9">
                <a:pos x="T2" y="T3"/>
              </a:cxn>
              <a:cxn ang="T10">
                <a:pos x="T4" y="T5"/>
              </a:cxn>
              <a:cxn ang="T11">
                <a:pos x="T6" y="T7"/>
              </a:cxn>
            </a:cxnLst>
            <a:rect l="T12" t="T13" r="T14" b="T15"/>
            <a:pathLst>
              <a:path w="720" h="1104">
                <a:moveTo>
                  <a:pt x="0" y="0"/>
                </a:moveTo>
                <a:lnTo>
                  <a:pt x="288" y="576"/>
                </a:lnTo>
                <a:lnTo>
                  <a:pt x="336" y="432"/>
                </a:lnTo>
                <a:lnTo>
                  <a:pt x="720" y="1104"/>
                </a:lnTo>
              </a:path>
            </a:pathLst>
          </a:custGeom>
          <a:noFill/>
          <a:ln w="19050">
            <a:solidFill>
              <a:srgbClr val="0000FF"/>
            </a:solidFill>
            <a:round/>
            <a:headEnd/>
            <a:tailEnd type="arrow" w="med" len="med"/>
          </a:ln>
        </p:spPr>
        <p:txBody>
          <a:bodyPr/>
          <a:lstStyle/>
          <a:p>
            <a:endParaRPr lang="en-US"/>
          </a:p>
        </p:txBody>
      </p:sp>
      <p:sp>
        <p:nvSpPr>
          <p:cNvPr id="28698" name="AutoShape 56" descr="data:image/jpg;base64,/9j/4AAQSkZJRgABAQAAAQABAAD/2wBDAAkGBwgHBgkIBwgKCgkLDRYPDQwMDRsUFRAWIB0iIiAdHx8kKDQsJCYxJx8fLT0tMTU3Ojo6Iys/RD84QzQ5Ojf/2wBDAQoKCg0MDRoPDxo3JR8lNzc3Nzc3Nzc3Nzc3Nzc3Nzc3Nzc3Nzc3Nzc3Nzc3Nzc3Nzc3Nzc3Nzc3Nzc3Nzc3Nzf/wAARCABYAEMDASIAAhEBAxEB/8QAGwAAAQUBAQAAAAAAAAAAAAAAAAECAwUHBgT/xABEEAABAwIDBAUHCAcJAAAAAAABAAIDBBEFITEGEkFxNFFhsbITIjI2RXJzFBVSYoGRwdEWJENTgpLSRFRVhKGiw9Ph/8QAGQEAAgMBAAAAAAAAAAAAAAAAAgMBBAUA/8QAKhEAAgECAwYGAwAAAAAAAAAAAAECAxESMTIhQVGBsfAEEzNScdEjkcH/2gAMAwEAAhEDEQA/ANSrdpIGyvpsKhfiNUw7rxCbRRH68mg5C7uxVs1BV4md/HZzUM4UcLXMp28xrJ/Fl9ULmcGihbhGFRR0Ec0ktOHWAa3QAk58c17jTPbmcGI7Q9n5olHiMk8LtH+fZbu2fwd3pYNQH/KM/JMOzuC/4RRgdkAHcqos3dcLmHKRn9aAQP7DVjlM3/sRYVwAxS9z75lodncH4YbAPduO4pRgGFD0aUttpuzyN7nKrEg/umIDlJf/AJEol6oMTF8snP8A6l2BcCcU/c++ZaHBKBoJAqWADVtdOLf71V1Qo23bQS17z+8+cagMHLz7u+zLtUVQ5szaRzZZ3wStc7ckkc4HIWuCe1KpVNMh1JLezgdo8cxvDsZqKWlxzE2xM3d0fKnm12gnU9ZKF4NtPWWs5R+BqFTnskzbpJOnFtbkabsp7A7KZ4/0aunrMQkgndG1jSABmb9S5jZbTAPgP8IV3ifTZPs7lcirmDW1/vqyQ4pUHhGP4VE6vndqWfyBeZIjwoXYldUSO13f5G/kmDN7b21HBNTm+m3mFJxTRdEwv4Tu4KdQRdEwz4Tu4KddHIOeffEzLbT1lrOUfgahLtn6y1efCPwNQs+epm/R9KPwjTNltMAt+4f4QrnET+uy8/wVPst7BHVFKPuAVvXG9ZN7yuQMKtrfPqyBIlUcmb2sc57YwySWQx23t1jd4ht9Cchfhmjk7K4EY4nZBI97XBscXlHbjpCN4Nsxou51zlxH3p8Lg8RvAIDrOAcLEXzzSGiZuubJC2BlSBC6WGoke9gcQBvb+T23tfTsSU7nPDTI0NkDy14GgcHEG3ZcFBCbk3cOcEopoq4ui4b8N/4KZQxdFw34b/wUyZHIGeffEzva5rTtDVEtGjOH1GoS7W+sFVyZ4GoVGepm5Rf44/CNE2X9g+7L4SrWrN6qY/XKqtl/YPuy9xVnObzSHrce9W4GLW1vn1YxRymVj4H04a6oErWxNeLtcXeaWnsIJv2Z8FImSMbIzdeLi9xnYgjQg8D2opK6sBF2aY4yNhlMUDKmX5NLaOOVzPJMc3S7x5zw02sLXyz0TadnkmsYXFxBu5x1cSbknmSSiKMRRhjS4gcXG5JJuSTxJJJT2+kOYQwhhCnPFs3FRF0XDfhv/BTKGLo2He5IO5TI45ETz74mebW+sFVyZ4GoRtb6wVXJngahUZ6mblH04/CND2YNvmPsEw+4FWJNyT15qowWQRU2EPJAynAJNtQ5W4z0z5K3DIxa2p8+rBIlsRwKRMFAlGo5pEE7tjbiBrbj1qDipi6Ph/uy94Uy8rJWilw8kEDdfa5Gdz/4pjJLLKympYt+pmv5IOyaACAXPPBovrx0GZUKSS2jZJuVkcDtaD+kFVlwZ4GoWqxbJ7OiMDEqBtdWftamYnekd15ZAdQGgsOCFUlFttmjDxUIxUduw8sGz2N0tGylkwyhq2RF2675WPOG8SDZzMsj1pjsFrx6WyzD8OeA95CEJl2Use+3X7GOwypj9LZvEWfCfGfDKmGCVmuF49H7rJHdzihCjG0MjFSGF+56Tcei96lmPewryzVfkpJHtrqpu9ugeWpCCAAfpRi2dkIUeaxq8PF7yKOrfPJQ0eHStq6q72shYMneblvfRbfU8OC7TAcGqsFpZ55Jd6qlaZJ5nNBL3DRoA0aBoB33QhdicsxVaCp2S3nQU4mdC107rSOFy0NHm34fZohCFIg//9k="/>
          <p:cNvSpPr>
            <a:spLocks noChangeAspect="1" noChangeArrowheads="1"/>
          </p:cNvSpPr>
          <p:nvPr/>
        </p:nvSpPr>
        <p:spPr bwMode="auto">
          <a:xfrm>
            <a:off x="73025" y="-395288"/>
            <a:ext cx="638175" cy="838201"/>
          </a:xfrm>
          <a:prstGeom prst="rect">
            <a:avLst/>
          </a:prstGeom>
          <a:noFill/>
          <a:ln w="9525">
            <a:noFill/>
            <a:miter lim="800000"/>
            <a:headEnd/>
            <a:tailEnd/>
          </a:ln>
        </p:spPr>
        <p:txBody>
          <a:bodyPr/>
          <a:lstStyle/>
          <a:p>
            <a:endParaRPr lang="en-US"/>
          </a:p>
        </p:txBody>
      </p:sp>
      <p:pic>
        <p:nvPicPr>
          <p:cNvPr id="28699" name="Picture 58" descr="http://www.graphicsfactory.com/clip-art/image_files/tn_image/4/676284-tn_safe500.gif"/>
          <p:cNvPicPr>
            <a:picLocks noChangeAspect="1" noChangeArrowheads="1"/>
          </p:cNvPicPr>
          <p:nvPr/>
        </p:nvPicPr>
        <p:blipFill>
          <a:blip r:embed="rId3"/>
          <a:srcRect/>
          <a:stretch>
            <a:fillRect/>
          </a:stretch>
        </p:blipFill>
        <p:spPr bwMode="auto">
          <a:xfrm>
            <a:off x="7843838" y="3566997"/>
            <a:ext cx="666750" cy="871537"/>
          </a:xfrm>
          <a:prstGeom prst="rect">
            <a:avLst/>
          </a:prstGeom>
          <a:noFill/>
          <a:ln w="9525">
            <a:noFill/>
            <a:miter lim="800000"/>
            <a:headEnd/>
            <a:tailEnd/>
          </a:ln>
        </p:spPr>
      </p:pic>
      <p:grpSp>
        <p:nvGrpSpPr>
          <p:cNvPr id="4" name="Group 82"/>
          <p:cNvGrpSpPr>
            <a:grpSpLocks/>
          </p:cNvGrpSpPr>
          <p:nvPr/>
        </p:nvGrpSpPr>
        <p:grpSpPr bwMode="auto">
          <a:xfrm>
            <a:off x="7346950" y="3665422"/>
            <a:ext cx="1322388" cy="539750"/>
            <a:chOff x="1461926" y="3876118"/>
            <a:chExt cx="587516" cy="240180"/>
          </a:xfrm>
        </p:grpSpPr>
        <p:sp>
          <p:nvSpPr>
            <p:cNvPr id="28730" name="Oval 63"/>
            <p:cNvSpPr>
              <a:spLocks noChangeArrowheads="1"/>
            </p:cNvSpPr>
            <p:nvPr/>
          </p:nvSpPr>
          <p:spPr bwMode="auto">
            <a:xfrm>
              <a:off x="1461926" y="3876118"/>
              <a:ext cx="241411" cy="240180"/>
            </a:xfrm>
            <a:prstGeom prst="ellipse">
              <a:avLst/>
            </a:prstGeom>
            <a:solidFill>
              <a:srgbClr val="00B0F0"/>
            </a:solidFill>
            <a:ln w="12700">
              <a:noFill/>
              <a:round/>
              <a:headEnd/>
              <a:tailEnd/>
            </a:ln>
          </p:spPr>
          <p:txBody>
            <a:bodyPr wrap="none" anchor="ctr"/>
            <a:lstStyle/>
            <a:p>
              <a:endParaRPr lang="en-US"/>
            </a:p>
          </p:txBody>
        </p:sp>
        <p:sp>
          <p:nvSpPr>
            <p:cNvPr id="28731" name="Rectangle 64"/>
            <p:cNvSpPr>
              <a:spLocks noChangeArrowheads="1"/>
            </p:cNvSpPr>
            <p:nvPr/>
          </p:nvSpPr>
          <p:spPr bwMode="auto">
            <a:xfrm>
              <a:off x="1565388" y="3952093"/>
              <a:ext cx="484054" cy="68623"/>
            </a:xfrm>
            <a:prstGeom prst="rect">
              <a:avLst/>
            </a:prstGeom>
            <a:solidFill>
              <a:srgbClr val="00B0F0"/>
            </a:solidFill>
            <a:ln w="12700">
              <a:noFill/>
              <a:miter lim="800000"/>
              <a:headEnd/>
              <a:tailEnd/>
            </a:ln>
          </p:spPr>
          <p:txBody>
            <a:bodyPr wrap="none" anchor="ctr"/>
            <a:lstStyle/>
            <a:p>
              <a:endParaRPr lang="en-US"/>
            </a:p>
          </p:txBody>
        </p:sp>
        <p:sp>
          <p:nvSpPr>
            <p:cNvPr id="28732" name="Rectangle 65"/>
            <p:cNvSpPr>
              <a:spLocks noChangeArrowheads="1"/>
            </p:cNvSpPr>
            <p:nvPr/>
          </p:nvSpPr>
          <p:spPr bwMode="auto">
            <a:xfrm>
              <a:off x="1896712"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28733" name="Rectangle 66"/>
            <p:cNvSpPr>
              <a:spLocks noChangeArrowheads="1"/>
            </p:cNvSpPr>
            <p:nvPr/>
          </p:nvSpPr>
          <p:spPr bwMode="auto">
            <a:xfrm>
              <a:off x="1968150"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28734" name="Oval 67"/>
            <p:cNvSpPr>
              <a:spLocks noChangeArrowheads="1"/>
            </p:cNvSpPr>
            <p:nvPr/>
          </p:nvSpPr>
          <p:spPr bwMode="auto">
            <a:xfrm>
              <a:off x="1534596" y="3948417"/>
              <a:ext cx="97303" cy="96807"/>
            </a:xfrm>
            <a:prstGeom prst="ellipse">
              <a:avLst/>
            </a:prstGeom>
            <a:solidFill>
              <a:schemeClr val="bg1"/>
            </a:solidFill>
            <a:ln w="12700">
              <a:noFill/>
              <a:round/>
              <a:headEnd/>
              <a:tailEnd/>
            </a:ln>
          </p:spPr>
          <p:txBody>
            <a:bodyPr wrap="none" anchor="ctr"/>
            <a:lstStyle/>
            <a:p>
              <a:endParaRPr lang="en-US"/>
            </a:p>
          </p:txBody>
        </p:sp>
      </p:grpSp>
      <p:sp>
        <p:nvSpPr>
          <p:cNvPr id="28701" name="AutoShape 60" descr="data:image/jpg;base64,/9j/4AAQSkZJRgABAQAAAQABAAD/2wCEAAkGBhMGERMRBxAVEhAQEQ8UFxEUEBUSEBISFhIWFBYSFRQYJzIfFxokGRITHy8sIyc1LDguFR4yNTAqQTIrLCkBCQoKDAwMGQ8ODSkYFBgpKSkpKSkpKSkpKSkpKSkpKSkpKSkpKSkpKSkpKSkpKSkpKSkpKSkpKSkpKSkpKSkpKf/AABEIAOEA4QMBIgACEQEDEQH/xAAcAAEBAQEAAwEBAAAAAAAAAAAABwYIAwQFAQL/xABMEAABAwECBQwPBQgCAwAAAAABAAIDBAURBgchMVQIEhMXGEFRYXGBk7MiIzIzNEJTc3SRkpSh0tMUNVJy0RUWQ2KCorHhJGMlweL/xAAWAQEBAQAAAAAAAAAAAAAAAAAAAQL/xAAWEQEBAQAAAAAAAAAAAAAAAAAAEQH/2gAMAwEAAhEDEQA/ALipfhxjnZZD3U+DrWzzDsTMTfCx2bWtA746/juv4cyY58OHWRG2hst101Q0mRze7ZETrQ1t2ZzzeOG4HhC93FjixZg1GyptVgdWuF4BuLacEZGtGbX3ZzzDjDFQ4LW9hvdJaE0kUbso2WYwNuPBDHl9YC820DVyZZayG85+xkd8TnVyRFQ3c/VOmQdHIm5+qdMg6ORXJEKhu5+qdMg6ORNz9U6ZB0ciuSIVDdz9U6ZB0cibn6p0yDo5FckQqG7n6p0yDo5E3P1TpkHRyK5IhUN3P1TpkHRyJufqnTIOjkVyRCobufqnTIOjkTc/VOmQdHIrkiFQ3c/VOmQdHIm5+qdMg6ORXJEKhu5+qdMg6ORNz9U6ZB0ciuSIVDdz9U6ZB0cibn6p0yDo5FckQqG7n6p0yDo5E3P1TpkHRyK5IhUN3P8AVN7mshv/ACSD4rxy4AW5gn2yyah0oAyiGoc43DhhkyO5ryrsiCQ4IY63NeKfC9mxuB1pqA0s1rv+6PxeUZOIZ1XI5BKA6MgtIBBBvBBygg74WRxgYu4cM4i5gEdYxva5s192aOT8TT6xfeOA4zE9hdLZs7rJtu9pYZBEHd1HI0nXwX8GQkchuzhBY0S9ERB8FYf33wilnqRro4ZJpbjlGtiIihHr1jv6SrwobiB7ZWVbnZ/s7Mv5pbz/AIVyRREREEREBERAREQEREBFh8NMbFLgmXRQg1FS3PEw3MYeCSTePEATyKYWjjutGsdfSuigbvNZEHnndJfeeS7kQdDoucKTHNadMQZJ2SAeK+Blx4iW3H4rfYKY8oLTcI7fjFM8kAStJdAT/NflZz3jhKLFRRfyx4kALCCCAQQbwQd8Ff0iCIiAiIgIiICIiAoZjpoDg7aNPX0Q1rpA15uyXzQOBv52lg/pKuakmqEaDDRnf2aYcxjH6BBr9sSn4D8EXOH7Vl/GURYpOp+8KqvR4usKuShup+8KqvR4usKuSIIiICIiAiIgIiICnWN7D52DEQprMddVVDSS8HsoYsxeOBxN4HBcTwKirljD22Dblo1Urjk2VzG8TI+1tHqbfykouPgF2uyuyk7++TwoiIoiIgquJnD91HK2zrSdfDKboXOPe5M+xZfFdvcB5VcVx3FKYXB0Ruc0hwIzhwN4PrC61sC0v2zSwVA/jwxSc7mAn4lE176IiIIiICIiAiIgKS6oTvFH5+Xq1WlJdUJ3ij8/L1aCJoiI0qmp+8KqvR4usKuShup+8KqvR4usKuSMiIiAiIgIiICIiAuQ7VjMU8zX52zTA8okcuvFzhjfwcNhWjJI0dqq+3MO9rjcJG8odl5HhFxiEREUREQAuo8XURhsuiD8/wBmiPICLwPUQubLAsV+EVTFTUo7KZ4bfvNbnc88QaCeZdY0tM2jYyOEXNja1rRwNaLgPUETXlRERBERAREQEREBSXVCd4o/Py9Wq0pLqhO8Ufn5erQRNERGlU1P3hVV6PF1hVyUN1P3hVV6PF1hVyRkREQEREBERAREQF8HDLBGLDKmdBV9i4dlHLde6KS7I4cI3iN8cy+8iDk/CXBaowTmMNqxlp8V4vMUg/Ex2/8A5G+Avkrry0bNiteMxWhG2WN2dj2hzeW45isNaOI6zq1xdT7NBf4scoLPVICRzFFrnxeehoJLTkbFQxukkebmsaCXHm4OPMrrSYhqGEg1E1RJd4pkYxp4jrW671Fbaw8GKXBppbZEDIgc5Ave78zzlPOUKzGLLFuMDmGav1r6yUXEjK2FmfY2nfPCeK4ZM+7REQREQEREBERAREQFJdUJ3ij8/L1arSkuqE7xR+fl6tBE0REaVTU/eFVXo8XWFXJQ3U/eFVXo8XWFXJGRERAREQEREBYzDzGbBgWNjaNmqnNvEIdcGA5nSO8UcWc8WdfRw6wwZgZSumkudK69sUZPdyXb/wDKM5/2FzDW1r7SkfLWPL5JHFznnO5x30VrbUxvWnaTiWVGwNPiQxtaB/U4F3xXztsW0tPn9sfos6iK0W2LaWnz+2P0TbFtLT5/bH6LOog0W2LaWnz+2P0TbFtLT5/bH6LOog0W2LaWnz+2P0Xu2fjZtOzyD9rMoHiSsY9p57g74rIIg6IwBxsQ4WuEFc0QVZGRt98UtwvOxk5Qc51p5iVvlx3FKYHB0Li1zSCHA3Oa4G8EHeIK6UxaYcDDKmGzkCqgDWytza7glA4HXcxvHAiNgiIiCIiAiIgKS6oTvFH5+Xq1WlJdUJ3ij8/L1aCJoiI0qmp+8KqvR4usKuShup+8KqvR4usKuSMiIiAiIgLwV9cyzI3zVjgyONrnOccwaBeSvOoTjlw9/a0hoLNd2iF3bXA5JJR4l++1p/u5EGQw6wwfhnVOmkvbE29sUZ8SO/f/AJjnPq3gtpgfikgwus2KoE0kNQ8zAkXPiOtle0XsOUZGjMVKl0hib+6Kf89T170VLLcxLWhZN7qVrKlg34nXSXccbrj7JKxFXRSWe4srY3xvHiPYWO9RXYC9W0LLhtZustGFkrD4sjGvHxzIVyGi6BtvEdQ2jebOMlK8/gOyRX8bH5fUQp9beJKvsy80IZVMF/e3ayS78j9/kJQT9Fu7ExM2ha1xqWNpmHfmd2fRtvPruVAsTETR0NzrVkkqXDe71F7Ley9bkEIp6d1W4MpmOe85mtaXOPMMq2dh4nbRti4zRCmYfGndrXc0Yvd67l0DZdhwWI3WWZBHC3gYwNv4yRlJ5V7yFRW2sTMGDdn1NRVTyTTxQvc24COIOA/DlLuc8ynWC2EkuCdSypos7Tc5l9zZIz3TDy/AgFdFYyvuqt9HkXLxQdcWJbMWEEEdRQO10crbxwg5i1w3nA3g8i95c74psPf3Wn2Cvd/xKhwvJOSGXMJOJpyB3Md5dEA35kQREQEREBSXVCd4o/Py9Wq0pLqhO8Ufn5erQRNERGlU1P3hVV6PF1hVyUN1P3hVV6PF1hVyRkREQERfIwrwliwTpn1NZlDcjWX3OkkPcsHL8ACUGWxtYe/uvB9ns93/AC6hpuIzwxHIZOInKG853lzyvdtq2JbfnkqK92ukldeeADMGtG80C4DkXpIoukMTf3RT/nqeveub1esWmFtHg9ZFOLVqo4na6pOsL75Ltnf4g7L4IapiLJU2Ney6pwaytaCd98csTfae0D4rVQzNqGh0Dg5rheHNILSOEEZ0R/aIiAiIgIvx7xGCXm4AEknIABvkrLV2NKzLPcWTVrC4G47GySUA/mjaR8UHlxlfdVb6PIuXiuhsMMNaLCCy61tmVccjzTSXR67WSH+h1zvgueSi4K6YmcPf2pGKC0nduhb2pxOWSIDuONzR/byFQteairX2dIyWkcWSRuDmuGdrgbwUV2AizmAeGLMM6VszLmysuZLGD3El2cfynOP9FaNGRERAUl1QneKPz8vVqtKS6oTvFH5+Xq0ETRERpVNT94VVejxdYVclDdT94VVejxdYVckZEREH8TSiBpdMQ1rQXFxNwAAvJJ3hcuasZOHBwzqb4CRSw3tib+LhlI4XXcwuHCtvjvw3MX/jaB12ua107gctxyth58jjxXDhUaRcEREUTMiIC3uKfDmTB2pZTVDyaSoeGFpPYxSONzZG/hy3A8t+8sEvPQQuqJY2Qd2+SNrbs+uLgG/EhB1+iBEZEREEIxz4cyV9Q6gonltPBcJdabtlluvLXcLW3gXcN/FdMF9nDSF0FoVjZ+6+11JPGHSOcDzhwPOvjI0Z0REBERBoMB8L34G1TZor3RuubLH+OO/Ld/MM4/2V09Z9ey1ImTUbg+OVoc1wzFpGRcgqpYlMNzZ8ws+tdfDOXGIk97lzlg4nZeflKJq6IiIgpLqhO8Ufn5erVaUl1QneKPz8vVoImiIjSqan7wqq9Hi6wq5KG6n7wqq9Hi6wq5IyIURByth3K6a0q0y5/tdQOZry1v8Aa1q+EqhjqwKfQ1Dq+kaXQT63ZbhfsUoAbrncDXADLw38Ivl6NCIvcs2xp7YOts2CSY/9cbn+sjIByoPTRUCyMSVoWhcawR0zT5R+uf7LL/8AKzOGWDn7p1clLsmy7G2I6/Way8vja/ubzd3V2dB8ZjDKQ2MEuOQNAvcTwADOrHioxWyUkra632bGWZYYHd3rrskrx4t15uBy35TddlldiW/Pg7JstkymJ91xIDSCOAhwIKo9h4/JoLm25TNlHlIjscnLrDe0+sIi3osjYeNSzrduEdQInn+HP2o38AcexPMVrWvDxe0gg74N4KI/UX4TdnWYt3GVZ+D94qqlr3j+HF219/AdbkaeUhBlcbOLF9vu+22G3XThoEkOQGUNFwey/wAcDJdvgC7Lnh08DqVxZUNLHtyFjmlrhyg5QqzbuP58l7bCpQwZe2Tu1zuURtyDncVOMIMKanCh4fa8xkLb7hrWta2/eDWhFfKRfSwbsj9v1UNMX6zZ5AzX63Xa2+/Lrbxf61srXxG19DeaB0VS3ga7Y5Lvyvyf3IqdovftTB+psQ3WpTSw8b4yGnkdmPMV6CAvbsiV0FRC6HumzQub+YSNI+IC9Rb/ABR4EvwgqmVM7SKWleHlxGSSVuVkbeG43E8F3Gg6HRERkUl1QneKPz8vVqtKS6oTvFH5+Xq0ETRERpVNT94VVejxdYVclDdT94VVejxdYVckZEREH8yRiYFsoDmuBBaReCDnBBzhYi1MTNm2k4vZE+EnKRDIWsv4muBDeYALcogyNj4qrNse4spRK8ePMTKeZp7EcwWqhgbTgNhaGtGZrQA0cgC8iIC5txx/e9R+Wm6hi6SXN2OP73qPy03UMRcYpERFF9WxcKqvB4g2VUyRAeIHXx88br2n1L5SIPtW3hpW4RX/ALTqpHtPiA6yL2GXN+C+LmzIiAiIg0eLn70ovSGf4K6iC5dxdfelF6Qz/BXUQRNfkkYlBEgBBzgi8HlCzFs4sbOtu8z0jGPPjw3wuv4Trch5wVqURGCoMSlm0TtdJHJNd4skxLOcNAv51uKalZRsaylY1jGi5rGtDWtHAAMgXlRAREQFJdUJ3ij8/L1arSkuqE7xR+fl6tBE0REaVTU/eFVXo8XWFXJQ3U/eFVXo8XWFXJGRERARTDCvHaywKqSmpKUy7C4sdIZdYC8d0Gi45Acl/EvkboR2gD3g/KgsyKM7oR2gD3g/Km6EdoA94PyoLMs/a2AVBbkrprSpWSSvDQXkvBOtAaMxuzAKc7oR2gD3g/Km6EdoA94Pyord7Vdl6DH7UnzJtV2XoMftSfMsJuhHaAPeD8qboR2gD3g/Kg3e1XZegx+1J8ybVdl6DH7UnzLCboR2gD3g/Km6EdoA94PyoN3tV2XoMftSfMm1XZegx+1J8ywm6EdoA94PypuhHaAPeD8qDd7Vdl6DH7UnzJtV2XoMftSfMsJuhHaAPeD8qboR2gD3g/KgoVBi6s+y5GTUVIxksbg5rg597XDfylaRRndCO0Ae8H5U3QjtAHvB+VBZkUZ3QjtAHvB+VN0I7QB7wflRFmRRndCO0Ae8H5UGqEO/QD3j/wCUFmRfJwWwiZhXSx1VIC1sgde13dNe1xa5pIz3EHKvrICkuqE7xR+fl6tVpSXVCd4o/Py9WgiaIiNKpqf+xq6sHP8AZ48nJKb1clCcX8v7p4QT01TkEr6mEE5BeX7LEecADlcFdkZEREGJwixRUOEk7qio2WOSTK/YpGta9112uIc03HIMy+ZtC0HlarpYvpqkogm20LQeVquli+mm0LQeVquli+mqSiCbbQtB5Wq6WL6abQtB5Wq6WL6apKIJttC0HlarpYvpptC0HlarpYvpqkogm20LQeVquli+mm0LQeVquli+mqSiCbbQtB5Wq6WL6abQtB5Wq6WL6apKIJttC0HlarpYvpptC0HlarpYvpqkogm20LQeVquli+mm0LQeVquli+mqSiCbbQtB5Wq6WL6abQtB5Wq6WL6apKIJttC0HlarpYvpoMQtAP4tV0sXyKkog9KxrGisCBlPZzdZFGLgL7zlN5JJzkkknlXuoiApLqhD2ij89N1arSiOPav/AGpV0tFSdk9jCSBl7ZM4NY08zb/6wglf2Z34T6kXQe1Yz8Q9lfqLWfx14Ivjcy1LKBDo9aJi3um60jY5+bMeRvGtfi8xgR4ZwgSlrKyMdsizE3ZNlYN9p+ByHev1skYmBbKAWuBBBF4IIuII3wo7hbiemsuX7XgS8tLSXCAPLJYzv7C/fHETxZcyCyIobQY6a/B0iHCWlD3NyXvDqac3cN41ruYBfXbqhISOyoZb+KVhCIraKTboODQZuljTdBwaDN0saCsopNug4NBm6WNN0HBoM3SxoKyik26Dg0GbpY03QcGgzdLGgrKKTboODQZuljTdBwaDN0saCsopNug4NBm6WNN0HBoM3SxoKyik26Dg0GbpY03QcGgzdLGgrKKTboODQZuljTdBwaDN0saCsopNug4NBm6WNN0HBoM3SxoKyik26Dg0GbpY03QcGgzdLGgrKKTboODQZuljTdBwaDN0saCsopKdUJDvUMvSxr5dfj2qrU7Xg/Rta92QEl1RJytY0Aeu8cSCn4ZYZQ4GwGWsIMhBEcIPZyv4BwN4TvKX4rMH5cL699q20L2Mkc9pI7F9RvBo/CwfENG8UwfxWVuF8wqsNJHsYbiWPd/yXt3mAZom/HiGdWihoY7MjZFRMEcUbQ1rGi5rQN4IrzXIv1EQQoiDJ4xPB+f/ANFc4Wr313KiIuPURERRERAREQEREBERAREQEREBERAREQEREHkpe7byhdCYre9u5Gr9RE1vAv1ERBERB//Z"/>
          <p:cNvSpPr>
            <a:spLocks noChangeAspect="1" noChangeArrowheads="1"/>
          </p:cNvSpPr>
          <p:nvPr/>
        </p:nvSpPr>
        <p:spPr bwMode="auto">
          <a:xfrm>
            <a:off x="73025" y="-700088"/>
            <a:ext cx="1466850" cy="1466851"/>
          </a:xfrm>
          <a:prstGeom prst="rect">
            <a:avLst/>
          </a:prstGeom>
          <a:noFill/>
          <a:ln w="9525">
            <a:noFill/>
            <a:miter lim="800000"/>
            <a:headEnd/>
            <a:tailEnd/>
          </a:ln>
        </p:spPr>
        <p:txBody>
          <a:bodyPr/>
          <a:lstStyle/>
          <a:p>
            <a:endParaRPr lang="en-US"/>
          </a:p>
        </p:txBody>
      </p:sp>
      <p:sp>
        <p:nvSpPr>
          <p:cNvPr id="98" name="Oval 97"/>
          <p:cNvSpPr/>
          <p:nvPr/>
        </p:nvSpPr>
        <p:spPr>
          <a:xfrm>
            <a:off x="523875" y="4686184"/>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99" name="Oval 98"/>
          <p:cNvSpPr/>
          <p:nvPr/>
        </p:nvSpPr>
        <p:spPr>
          <a:xfrm>
            <a:off x="7404100" y="3719397"/>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28705" name="Picture 58" descr="http://www.graphicsfactory.com/clip-art/image_files/tn_image/4/676284-tn_safe500.gif"/>
          <p:cNvPicPr>
            <a:picLocks noChangeAspect="1" noChangeArrowheads="1"/>
          </p:cNvPicPr>
          <p:nvPr/>
        </p:nvPicPr>
        <p:blipFill>
          <a:blip r:embed="rId3"/>
          <a:srcRect/>
          <a:stretch>
            <a:fillRect/>
          </a:stretch>
        </p:blipFill>
        <p:spPr bwMode="auto">
          <a:xfrm>
            <a:off x="946150" y="3549534"/>
            <a:ext cx="666750" cy="871538"/>
          </a:xfrm>
          <a:prstGeom prst="rect">
            <a:avLst/>
          </a:prstGeom>
          <a:noFill/>
          <a:ln w="9525">
            <a:noFill/>
            <a:miter lim="800000"/>
            <a:headEnd/>
            <a:tailEnd/>
          </a:ln>
        </p:spPr>
      </p:pic>
      <p:grpSp>
        <p:nvGrpSpPr>
          <p:cNvPr id="5" name="Group 82"/>
          <p:cNvGrpSpPr>
            <a:grpSpLocks/>
          </p:cNvGrpSpPr>
          <p:nvPr/>
        </p:nvGrpSpPr>
        <p:grpSpPr bwMode="auto">
          <a:xfrm>
            <a:off x="449263" y="3647959"/>
            <a:ext cx="1322387" cy="539750"/>
            <a:chOff x="1461926" y="3876118"/>
            <a:chExt cx="587516" cy="240180"/>
          </a:xfrm>
        </p:grpSpPr>
        <p:sp>
          <p:nvSpPr>
            <p:cNvPr id="28725" name="Oval 63"/>
            <p:cNvSpPr>
              <a:spLocks noChangeArrowheads="1"/>
            </p:cNvSpPr>
            <p:nvPr/>
          </p:nvSpPr>
          <p:spPr bwMode="auto">
            <a:xfrm>
              <a:off x="1461926" y="3876118"/>
              <a:ext cx="241411" cy="240180"/>
            </a:xfrm>
            <a:prstGeom prst="ellipse">
              <a:avLst/>
            </a:prstGeom>
            <a:solidFill>
              <a:srgbClr val="00B0F0"/>
            </a:solidFill>
            <a:ln w="12700">
              <a:noFill/>
              <a:round/>
              <a:headEnd/>
              <a:tailEnd/>
            </a:ln>
          </p:spPr>
          <p:txBody>
            <a:bodyPr wrap="none" anchor="ctr"/>
            <a:lstStyle/>
            <a:p>
              <a:endParaRPr lang="en-US"/>
            </a:p>
          </p:txBody>
        </p:sp>
        <p:sp>
          <p:nvSpPr>
            <p:cNvPr id="28726" name="Rectangle 64"/>
            <p:cNvSpPr>
              <a:spLocks noChangeArrowheads="1"/>
            </p:cNvSpPr>
            <p:nvPr/>
          </p:nvSpPr>
          <p:spPr bwMode="auto">
            <a:xfrm>
              <a:off x="1565388" y="3952093"/>
              <a:ext cx="484054" cy="68623"/>
            </a:xfrm>
            <a:prstGeom prst="rect">
              <a:avLst/>
            </a:prstGeom>
            <a:solidFill>
              <a:srgbClr val="00B0F0"/>
            </a:solidFill>
            <a:ln w="12700">
              <a:noFill/>
              <a:miter lim="800000"/>
              <a:headEnd/>
              <a:tailEnd/>
            </a:ln>
          </p:spPr>
          <p:txBody>
            <a:bodyPr wrap="none" anchor="ctr"/>
            <a:lstStyle/>
            <a:p>
              <a:endParaRPr lang="en-US"/>
            </a:p>
          </p:txBody>
        </p:sp>
        <p:sp>
          <p:nvSpPr>
            <p:cNvPr id="28727" name="Rectangle 65"/>
            <p:cNvSpPr>
              <a:spLocks noChangeArrowheads="1"/>
            </p:cNvSpPr>
            <p:nvPr/>
          </p:nvSpPr>
          <p:spPr bwMode="auto">
            <a:xfrm>
              <a:off x="1896712"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28728" name="Rectangle 66"/>
            <p:cNvSpPr>
              <a:spLocks noChangeArrowheads="1"/>
            </p:cNvSpPr>
            <p:nvPr/>
          </p:nvSpPr>
          <p:spPr bwMode="auto">
            <a:xfrm>
              <a:off x="1968150"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28729" name="Oval 67"/>
            <p:cNvSpPr>
              <a:spLocks noChangeArrowheads="1"/>
            </p:cNvSpPr>
            <p:nvPr/>
          </p:nvSpPr>
          <p:spPr bwMode="auto">
            <a:xfrm>
              <a:off x="1534596" y="3948417"/>
              <a:ext cx="97303" cy="96807"/>
            </a:xfrm>
            <a:prstGeom prst="ellipse">
              <a:avLst/>
            </a:prstGeom>
            <a:solidFill>
              <a:schemeClr val="bg1"/>
            </a:solidFill>
            <a:ln w="12700">
              <a:noFill/>
              <a:round/>
              <a:headEnd/>
              <a:tailEnd/>
            </a:ln>
          </p:spPr>
          <p:txBody>
            <a:bodyPr wrap="none" anchor="ctr"/>
            <a:lstStyle/>
            <a:p>
              <a:endParaRPr lang="en-US"/>
            </a:p>
          </p:txBody>
        </p:sp>
      </p:grpSp>
      <p:sp>
        <p:nvSpPr>
          <p:cNvPr id="70" name="Oval 69"/>
          <p:cNvSpPr/>
          <p:nvPr/>
        </p:nvSpPr>
        <p:spPr>
          <a:xfrm>
            <a:off x="506413" y="3700347"/>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28708" name="Picture 58" descr="http://www.graphicsfactory.com/clip-art/image_files/tn_image/4/676284-tn_safe500.gif"/>
          <p:cNvPicPr>
            <a:picLocks noChangeAspect="1" noChangeArrowheads="1"/>
          </p:cNvPicPr>
          <p:nvPr/>
        </p:nvPicPr>
        <p:blipFill>
          <a:blip r:embed="rId3"/>
          <a:srcRect/>
          <a:stretch>
            <a:fillRect/>
          </a:stretch>
        </p:blipFill>
        <p:spPr bwMode="auto">
          <a:xfrm>
            <a:off x="7896225" y="4535372"/>
            <a:ext cx="668338" cy="869950"/>
          </a:xfrm>
          <a:prstGeom prst="rect">
            <a:avLst/>
          </a:prstGeom>
          <a:noFill/>
          <a:ln w="9525">
            <a:noFill/>
            <a:miter lim="800000"/>
            <a:headEnd/>
            <a:tailEnd/>
          </a:ln>
        </p:spPr>
      </p:pic>
      <p:grpSp>
        <p:nvGrpSpPr>
          <p:cNvPr id="6" name="Group 74"/>
          <p:cNvGrpSpPr>
            <a:grpSpLocks/>
          </p:cNvGrpSpPr>
          <p:nvPr/>
        </p:nvGrpSpPr>
        <p:grpSpPr bwMode="auto">
          <a:xfrm>
            <a:off x="7354888" y="4638559"/>
            <a:ext cx="1322387" cy="541338"/>
            <a:chOff x="7603420" y="3890903"/>
            <a:chExt cx="587516" cy="240180"/>
          </a:xfrm>
        </p:grpSpPr>
        <p:sp>
          <p:nvSpPr>
            <p:cNvPr id="28720" name="Oval 63"/>
            <p:cNvSpPr>
              <a:spLocks noChangeArrowheads="1"/>
            </p:cNvSpPr>
            <p:nvPr/>
          </p:nvSpPr>
          <p:spPr bwMode="auto">
            <a:xfrm>
              <a:off x="7603420" y="3890903"/>
              <a:ext cx="241411" cy="240180"/>
            </a:xfrm>
            <a:prstGeom prst="ellipse">
              <a:avLst/>
            </a:prstGeom>
            <a:solidFill>
              <a:srgbClr val="00B050"/>
            </a:solidFill>
            <a:ln w="12700">
              <a:noFill/>
              <a:round/>
              <a:headEnd/>
              <a:tailEnd/>
            </a:ln>
          </p:spPr>
          <p:txBody>
            <a:bodyPr wrap="none" anchor="ctr"/>
            <a:lstStyle/>
            <a:p>
              <a:endParaRPr lang="en-US"/>
            </a:p>
          </p:txBody>
        </p:sp>
        <p:sp>
          <p:nvSpPr>
            <p:cNvPr id="28721" name="Rectangle 64"/>
            <p:cNvSpPr>
              <a:spLocks noChangeArrowheads="1"/>
            </p:cNvSpPr>
            <p:nvPr/>
          </p:nvSpPr>
          <p:spPr bwMode="auto">
            <a:xfrm>
              <a:off x="7706882" y="3966878"/>
              <a:ext cx="484054" cy="68623"/>
            </a:xfrm>
            <a:prstGeom prst="rect">
              <a:avLst/>
            </a:prstGeom>
            <a:solidFill>
              <a:srgbClr val="00B050"/>
            </a:solidFill>
            <a:ln w="12700">
              <a:noFill/>
              <a:miter lim="800000"/>
              <a:headEnd/>
              <a:tailEnd/>
            </a:ln>
          </p:spPr>
          <p:txBody>
            <a:bodyPr wrap="none" anchor="ctr"/>
            <a:lstStyle/>
            <a:p>
              <a:endParaRPr lang="en-US"/>
            </a:p>
          </p:txBody>
        </p:sp>
        <p:sp>
          <p:nvSpPr>
            <p:cNvPr id="28722" name="Rectangle 65"/>
            <p:cNvSpPr>
              <a:spLocks noChangeArrowheads="1"/>
            </p:cNvSpPr>
            <p:nvPr/>
          </p:nvSpPr>
          <p:spPr bwMode="auto">
            <a:xfrm>
              <a:off x="8038206"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28723" name="Rectangle 66"/>
            <p:cNvSpPr>
              <a:spLocks noChangeArrowheads="1"/>
            </p:cNvSpPr>
            <p:nvPr/>
          </p:nvSpPr>
          <p:spPr bwMode="auto">
            <a:xfrm>
              <a:off x="8109644"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28724" name="Oval 67"/>
            <p:cNvSpPr>
              <a:spLocks noChangeArrowheads="1"/>
            </p:cNvSpPr>
            <p:nvPr/>
          </p:nvSpPr>
          <p:spPr bwMode="auto">
            <a:xfrm>
              <a:off x="7676090" y="3963202"/>
              <a:ext cx="97303" cy="96807"/>
            </a:xfrm>
            <a:prstGeom prst="ellipse">
              <a:avLst/>
            </a:prstGeom>
            <a:solidFill>
              <a:schemeClr val="bg1"/>
            </a:solidFill>
            <a:ln w="12700">
              <a:noFill/>
              <a:round/>
              <a:headEnd/>
              <a:tailEnd/>
            </a:ln>
          </p:spPr>
          <p:txBody>
            <a:bodyPr wrap="none" anchor="ctr"/>
            <a:lstStyle/>
            <a:p>
              <a:endParaRPr lang="en-US"/>
            </a:p>
          </p:txBody>
        </p:sp>
      </p:grpSp>
      <p:sp>
        <p:nvSpPr>
          <p:cNvPr id="78" name="Oval 77"/>
          <p:cNvSpPr/>
          <p:nvPr/>
        </p:nvSpPr>
        <p:spPr>
          <a:xfrm>
            <a:off x="7404100" y="4695709"/>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80" name="Oval 79"/>
          <p:cNvSpPr/>
          <p:nvPr/>
        </p:nvSpPr>
        <p:spPr>
          <a:xfrm>
            <a:off x="7431088" y="5654559"/>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28712" name="Picture 58" descr="http://www.graphicsfactory.com/clip-art/image_files/tn_image/4/676284-tn_safe500.gif"/>
          <p:cNvPicPr>
            <a:picLocks noChangeAspect="1" noChangeArrowheads="1"/>
          </p:cNvPicPr>
          <p:nvPr/>
        </p:nvPicPr>
        <p:blipFill>
          <a:blip r:embed="rId3"/>
          <a:srcRect/>
          <a:stretch>
            <a:fillRect/>
          </a:stretch>
        </p:blipFill>
        <p:spPr bwMode="auto">
          <a:xfrm>
            <a:off x="1008063" y="5503747"/>
            <a:ext cx="666750" cy="869950"/>
          </a:xfrm>
          <a:prstGeom prst="rect">
            <a:avLst/>
          </a:prstGeom>
          <a:noFill/>
          <a:ln w="9525">
            <a:noFill/>
            <a:miter lim="800000"/>
            <a:headEnd/>
            <a:tailEnd/>
          </a:ln>
        </p:spPr>
      </p:pic>
      <p:grpSp>
        <p:nvGrpSpPr>
          <p:cNvPr id="7" name="Group 62"/>
          <p:cNvGrpSpPr>
            <a:grpSpLocks/>
          </p:cNvGrpSpPr>
          <p:nvPr/>
        </p:nvGrpSpPr>
        <p:grpSpPr bwMode="auto">
          <a:xfrm>
            <a:off x="465138" y="5667259"/>
            <a:ext cx="1295400" cy="530225"/>
            <a:chOff x="1067" y="2964"/>
            <a:chExt cx="477" cy="196"/>
          </a:xfrm>
        </p:grpSpPr>
        <p:sp>
          <p:nvSpPr>
            <p:cNvPr id="28715" name="Oval 63"/>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a:p>
          </p:txBody>
        </p:sp>
        <p:sp>
          <p:nvSpPr>
            <p:cNvPr id="28716" name="Rectangle 64"/>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a:p>
          </p:txBody>
        </p:sp>
        <p:sp>
          <p:nvSpPr>
            <p:cNvPr id="28717" name="Rectangle 65"/>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a:p>
          </p:txBody>
        </p:sp>
        <p:sp>
          <p:nvSpPr>
            <p:cNvPr id="28718" name="Rectangle 66"/>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a:p>
          </p:txBody>
        </p:sp>
        <p:sp>
          <p:nvSpPr>
            <p:cNvPr id="28719" name="Oval 67"/>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a:p>
          </p:txBody>
        </p:sp>
      </p:grpSp>
      <p:sp>
        <p:nvSpPr>
          <p:cNvPr id="88" name="Oval 87"/>
          <p:cNvSpPr/>
          <p:nvPr/>
        </p:nvSpPr>
        <p:spPr>
          <a:xfrm>
            <a:off x="514350" y="5706947"/>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73" name="Picture 86" descr="F22.jpg"/>
          <p:cNvPicPr>
            <a:picLocks noChangeAspect="1"/>
          </p:cNvPicPr>
          <p:nvPr/>
        </p:nvPicPr>
        <p:blipFill>
          <a:blip r:embed="rId4"/>
          <a:srcRect/>
          <a:stretch>
            <a:fillRect/>
          </a:stretch>
        </p:blipFill>
        <p:spPr bwMode="auto">
          <a:xfrm>
            <a:off x="1219200" y="2133600"/>
            <a:ext cx="2781300" cy="1027112"/>
          </a:xfrm>
          <a:prstGeom prst="rect">
            <a:avLst/>
          </a:prstGeom>
          <a:noFill/>
          <a:ln w="9525">
            <a:noFill/>
            <a:miter lim="800000"/>
            <a:headEnd/>
            <a:tailEnd/>
          </a:ln>
        </p:spPr>
      </p:pic>
      <p:pic>
        <p:nvPicPr>
          <p:cNvPr id="74" name="Picture 86" descr="F22.jpg"/>
          <p:cNvPicPr>
            <a:picLocks noChangeAspect="1"/>
          </p:cNvPicPr>
          <p:nvPr/>
        </p:nvPicPr>
        <p:blipFill>
          <a:blip r:embed="rId4"/>
          <a:srcRect/>
          <a:stretch>
            <a:fillRect/>
          </a:stretch>
        </p:blipFill>
        <p:spPr bwMode="auto">
          <a:xfrm>
            <a:off x="5181600" y="2133600"/>
            <a:ext cx="2781300" cy="1027112"/>
          </a:xfrm>
          <a:prstGeom prst="rect">
            <a:avLst/>
          </a:prstGeom>
          <a:noFill/>
          <a:ln w="9525">
            <a:noFill/>
            <a:miter lim="800000"/>
            <a:headEnd/>
            <a:tailEnd/>
          </a:ln>
        </p:spPr>
      </p:pic>
      <p:sp>
        <p:nvSpPr>
          <p:cNvPr id="75" name="TextBox 91"/>
          <p:cNvSpPr txBox="1">
            <a:spLocks noChangeArrowheads="1"/>
          </p:cNvSpPr>
          <p:nvPr/>
        </p:nvSpPr>
        <p:spPr bwMode="auto">
          <a:xfrm>
            <a:off x="3657600" y="4800600"/>
            <a:ext cx="1729961" cy="369332"/>
          </a:xfrm>
          <a:prstGeom prst="rect">
            <a:avLst/>
          </a:prstGeom>
          <a:noFill/>
          <a:ln w="9525">
            <a:noFill/>
            <a:miter lim="800000"/>
            <a:headEnd/>
            <a:tailEnd/>
          </a:ln>
        </p:spPr>
        <p:txBody>
          <a:bodyPr wrap="none">
            <a:spAutoFit/>
          </a:bodyPr>
          <a:lstStyle/>
          <a:p>
            <a:r>
              <a:rPr lang="en-US" dirty="0" smtClean="0">
                <a:solidFill>
                  <a:schemeClr val="bg2"/>
                </a:solidFill>
              </a:rPr>
              <a:t>Symmetric </a:t>
            </a:r>
            <a:r>
              <a:rPr lang="en-US" dirty="0">
                <a:solidFill>
                  <a:schemeClr val="bg2"/>
                </a:solidFill>
              </a:rPr>
              <a:t>Keys</a:t>
            </a:r>
          </a:p>
        </p:txBody>
      </p:sp>
      <p:sp>
        <p:nvSpPr>
          <p:cNvPr id="76" name="TextBox 91"/>
          <p:cNvSpPr txBox="1">
            <a:spLocks noChangeArrowheads="1"/>
          </p:cNvSpPr>
          <p:nvPr/>
        </p:nvSpPr>
        <p:spPr bwMode="auto">
          <a:xfrm>
            <a:off x="3657600" y="6096000"/>
            <a:ext cx="1729961" cy="369332"/>
          </a:xfrm>
          <a:prstGeom prst="rect">
            <a:avLst/>
          </a:prstGeom>
          <a:noFill/>
          <a:ln w="9525">
            <a:noFill/>
            <a:miter lim="800000"/>
            <a:headEnd/>
            <a:tailEnd/>
          </a:ln>
        </p:spPr>
        <p:txBody>
          <a:bodyPr wrap="none">
            <a:spAutoFit/>
          </a:bodyPr>
          <a:lstStyle/>
          <a:p>
            <a:r>
              <a:rPr lang="en-US" dirty="0" smtClean="0">
                <a:solidFill>
                  <a:schemeClr val="bg2"/>
                </a:solidFill>
              </a:rPr>
              <a:t>Symmetric </a:t>
            </a:r>
            <a:r>
              <a:rPr lang="en-US" dirty="0">
                <a:solidFill>
                  <a:schemeClr val="bg2"/>
                </a:solidFill>
              </a:rPr>
              <a:t>Keys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smtClean="0"/>
              <a:t>SNR</a:t>
            </a:r>
            <a:r>
              <a:rPr lang="en-US" sz="4000" dirty="0" smtClean="0"/>
              <a:t>/bit &gt;~20dB</a:t>
            </a:r>
            <a:br>
              <a:rPr lang="en-US" sz="4000" dirty="0" smtClean="0"/>
            </a:br>
            <a:r>
              <a:rPr lang="en-US" sz="4000" dirty="0" smtClean="0"/>
              <a:t>realizes near-optimal performance</a:t>
            </a:r>
            <a:endParaRPr lang="en-US" sz="4000" dirty="0"/>
          </a:p>
        </p:txBody>
      </p:sp>
      <p:pic>
        <p:nvPicPr>
          <p:cNvPr id="3" name="Picture 6" descr="D:\UCCS\PhD\DISSERTATION\BER_in_Barrage_Jamming.png"/>
          <p:cNvPicPr>
            <a:picLocks noChangeAspect="1" noChangeArrowheads="1"/>
          </p:cNvPicPr>
          <p:nvPr/>
        </p:nvPicPr>
        <p:blipFill>
          <a:blip r:embed="rId2"/>
          <a:srcRect/>
          <a:stretch>
            <a:fillRect/>
          </a:stretch>
        </p:blipFill>
        <p:spPr bwMode="auto">
          <a:xfrm>
            <a:off x="1676400" y="1828800"/>
            <a:ext cx="6096000" cy="492442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CCSS</a:t>
            </a:r>
            <a:r>
              <a:rPr lang="en-US" dirty="0" smtClean="0"/>
              <a:t> performs better than </a:t>
            </a:r>
            <a:r>
              <a:rPr lang="en-US" dirty="0" err="1" smtClean="0"/>
              <a:t>FHSS</a:t>
            </a:r>
            <a:r>
              <a:rPr lang="en-US" dirty="0" smtClean="0"/>
              <a:t> but not as well as </a:t>
            </a:r>
            <a:r>
              <a:rPr lang="en-US" dirty="0" err="1" smtClean="0"/>
              <a:t>DSSS</a:t>
            </a:r>
            <a:endParaRPr lang="en-US" dirty="0"/>
          </a:p>
        </p:txBody>
      </p:sp>
      <p:pic>
        <p:nvPicPr>
          <p:cNvPr id="3" name="Picture 4" descr="D:\UCCS\PhD\DISSERTATION\SS_Comparisons.png"/>
          <p:cNvPicPr>
            <a:picLocks noChangeAspect="1" noChangeArrowheads="1"/>
          </p:cNvPicPr>
          <p:nvPr/>
        </p:nvPicPr>
        <p:blipFill>
          <a:blip r:embed="rId2"/>
          <a:srcRect/>
          <a:stretch>
            <a:fillRect/>
          </a:stretch>
        </p:blipFill>
        <p:spPr bwMode="auto">
          <a:xfrm>
            <a:off x="1828800" y="1905000"/>
            <a:ext cx="5715000" cy="479885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pPr algn="ctr"/>
            <a:r>
              <a:rPr lang="en-US" dirty="0" smtClean="0"/>
              <a:t>Where can we go from here?</a:t>
            </a:r>
            <a:endParaRPr lang="en-US" dirty="0"/>
          </a:p>
        </p:txBody>
      </p:sp>
      <p:sp>
        <p:nvSpPr>
          <p:cNvPr id="3" name="Content Placeholder 2"/>
          <p:cNvSpPr>
            <a:spLocks noGrp="1"/>
          </p:cNvSpPr>
          <p:nvPr>
            <p:ph idx="1"/>
          </p:nvPr>
        </p:nvSpPr>
        <p:spPr>
          <a:xfrm>
            <a:off x="304800" y="1752600"/>
            <a:ext cx="8610600" cy="5105400"/>
          </a:xfrm>
        </p:spPr>
        <p:txBody>
          <a:bodyPr/>
          <a:lstStyle/>
          <a:p>
            <a:r>
              <a:rPr lang="en-US" sz="2400" dirty="0" err="1" smtClean="0"/>
              <a:t>RF</a:t>
            </a:r>
            <a:r>
              <a:rPr lang="en-US" sz="2400" dirty="0" smtClean="0"/>
              <a:t> performance analysis</a:t>
            </a:r>
          </a:p>
          <a:p>
            <a:pPr lvl="1"/>
            <a:r>
              <a:rPr lang="en-US" sz="2000" dirty="0" smtClean="0"/>
              <a:t>Mark waveforms (e.g., </a:t>
            </a:r>
            <a:r>
              <a:rPr lang="en-US" sz="2000" dirty="0" err="1" smtClean="0"/>
              <a:t>LFM</a:t>
            </a:r>
            <a:r>
              <a:rPr lang="en-US" sz="2000" dirty="0" smtClean="0"/>
              <a:t> chirps, </a:t>
            </a:r>
            <a:r>
              <a:rPr lang="en-US" sz="2000" dirty="0" err="1" smtClean="0"/>
              <a:t>Golay</a:t>
            </a:r>
            <a:r>
              <a:rPr lang="en-US" sz="2000" dirty="0" smtClean="0"/>
              <a:t> sequence)</a:t>
            </a:r>
          </a:p>
          <a:p>
            <a:pPr lvl="1"/>
            <a:r>
              <a:rPr lang="en-US" sz="2000" dirty="0" smtClean="0"/>
              <a:t>Detector options (e.g., radiometer, </a:t>
            </a:r>
            <a:r>
              <a:rPr lang="en-US" sz="2000" dirty="0" err="1" smtClean="0"/>
              <a:t>Golay</a:t>
            </a:r>
            <a:r>
              <a:rPr lang="en-US" sz="2000" dirty="0" smtClean="0"/>
              <a:t> </a:t>
            </a:r>
            <a:r>
              <a:rPr lang="en-US" sz="2000" dirty="0" err="1" smtClean="0"/>
              <a:t>correlator</a:t>
            </a:r>
            <a:r>
              <a:rPr lang="en-US" sz="2000" dirty="0" smtClean="0"/>
              <a:t> )</a:t>
            </a:r>
          </a:p>
          <a:p>
            <a:pPr lvl="1"/>
            <a:r>
              <a:rPr lang="en-US" sz="2000" dirty="0" smtClean="0"/>
              <a:t>Asynchronous  issues (e.g., symbol alignment)</a:t>
            </a:r>
          </a:p>
          <a:p>
            <a:pPr lvl="1"/>
            <a:r>
              <a:rPr lang="en-US" sz="2000" dirty="0" smtClean="0"/>
              <a:t>Optimal waveform jamming (e.g., mark erasure, packet construction)</a:t>
            </a:r>
          </a:p>
          <a:p>
            <a:r>
              <a:rPr lang="en-US" sz="2400" dirty="0" smtClean="0"/>
              <a:t>Comparison with other forms as an unreliable erasure channel</a:t>
            </a:r>
          </a:p>
          <a:p>
            <a:r>
              <a:rPr lang="en-US" sz="2400" dirty="0" err="1" smtClean="0"/>
              <a:t>RF</a:t>
            </a:r>
            <a:r>
              <a:rPr lang="en-US" sz="2400" dirty="0" smtClean="0"/>
              <a:t> implementations of the various waveform/detector combos</a:t>
            </a:r>
            <a:endParaRPr lang="en-US" sz="2000" dirty="0" smtClean="0"/>
          </a:p>
          <a:p>
            <a:r>
              <a:rPr lang="en-US" sz="2400" dirty="0" err="1" smtClean="0"/>
              <a:t>FPGA</a:t>
            </a:r>
            <a:r>
              <a:rPr lang="en-US" sz="2400" dirty="0" smtClean="0"/>
              <a:t>/</a:t>
            </a:r>
            <a:r>
              <a:rPr lang="en-US" sz="2400" dirty="0" err="1" smtClean="0"/>
              <a:t>ASIC</a:t>
            </a:r>
            <a:r>
              <a:rPr lang="en-US" sz="2400" dirty="0" smtClean="0"/>
              <a:t> implementations of radios and/or building blocks</a:t>
            </a:r>
          </a:p>
          <a:p>
            <a:r>
              <a:rPr lang="en-US" sz="2400" dirty="0" smtClean="0"/>
              <a:t>MAC-less protocol development</a:t>
            </a:r>
          </a:p>
          <a:p>
            <a:r>
              <a:rPr lang="en-US" sz="2400" dirty="0" smtClean="0"/>
              <a:t>Other application areas (e.g., </a:t>
            </a:r>
            <a:r>
              <a:rPr lang="en-US" sz="2400" dirty="0" err="1" smtClean="0"/>
              <a:t>RFID</a:t>
            </a:r>
            <a:r>
              <a:rPr lang="en-US" sz="2400" dirty="0" smtClean="0"/>
              <a:t>, </a:t>
            </a:r>
            <a:r>
              <a:rPr lang="en-US" sz="2400" dirty="0" err="1" smtClean="0"/>
              <a:t>SINCGARS</a:t>
            </a:r>
            <a:r>
              <a:rPr lang="en-US" sz="2400" dirty="0" smtClean="0"/>
              <a:t> Fill Device)</a:t>
            </a:r>
          </a:p>
          <a:p>
            <a:r>
              <a:rPr lang="en-US" sz="2400" dirty="0" smtClean="0"/>
              <a:t>Other questions (e.g., performance guarantees, non-BBC codes)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1143000"/>
          </a:xfrm>
        </p:spPr>
        <p:txBody>
          <a:bodyPr/>
          <a:lstStyle/>
          <a:p>
            <a:pPr algn="ctr"/>
            <a:r>
              <a:rPr lang="en-US" dirty="0" smtClean="0"/>
              <a:t>What was done and what I did</a:t>
            </a:r>
            <a:endParaRPr lang="en-US" dirty="0"/>
          </a:p>
        </p:txBody>
      </p:sp>
      <p:sp>
        <p:nvSpPr>
          <p:cNvPr id="3" name="Content Placeholder 2"/>
          <p:cNvSpPr>
            <a:spLocks noGrp="1"/>
          </p:cNvSpPr>
          <p:nvPr>
            <p:ph idx="1"/>
          </p:nvPr>
        </p:nvSpPr>
        <p:spPr>
          <a:xfrm>
            <a:off x="304800" y="1752600"/>
            <a:ext cx="8686800" cy="5105400"/>
          </a:xfrm>
        </p:spPr>
        <p:txBody>
          <a:bodyPr/>
          <a:lstStyle/>
          <a:p>
            <a:r>
              <a:rPr lang="en-US" sz="2400" dirty="0" smtClean="0"/>
              <a:t>Concurrent codes are a notable extension to superimposed codes</a:t>
            </a:r>
          </a:p>
          <a:p>
            <a:pPr lvl="1"/>
            <a:r>
              <a:rPr lang="en-US" sz="2000" dirty="0" smtClean="0"/>
              <a:t>Efficient decoding is something that has not existed</a:t>
            </a:r>
          </a:p>
          <a:p>
            <a:pPr lvl="1"/>
            <a:r>
              <a:rPr lang="en-US" sz="2000" dirty="0" smtClean="0"/>
              <a:t>Potentially opens door to many previously ill-suited applications </a:t>
            </a:r>
          </a:p>
          <a:p>
            <a:r>
              <a:rPr lang="en-US" sz="2400" dirty="0" smtClean="0"/>
              <a:t>Concurrent code spread spectrum offers new capabilities</a:t>
            </a:r>
          </a:p>
          <a:p>
            <a:pPr lvl="1"/>
            <a:r>
              <a:rPr lang="en-US" sz="2000" dirty="0" smtClean="0"/>
              <a:t>Comparable jam resistance without shared secrets</a:t>
            </a:r>
          </a:p>
          <a:p>
            <a:pPr lvl="1"/>
            <a:r>
              <a:rPr lang="en-US" sz="2000" dirty="0" smtClean="0"/>
              <a:t>Potentially simpler MAC-layer protocols (or even MAC-less protocols)</a:t>
            </a:r>
          </a:p>
          <a:p>
            <a:r>
              <a:rPr lang="en-US" sz="2400" dirty="0" smtClean="0"/>
              <a:t>My contributions</a:t>
            </a:r>
          </a:p>
          <a:p>
            <a:pPr lvl="1"/>
            <a:r>
              <a:rPr lang="en-US" sz="2000" dirty="0" smtClean="0"/>
              <a:t>I was the primary contributor for:</a:t>
            </a:r>
          </a:p>
          <a:p>
            <a:pPr lvl="2"/>
            <a:r>
              <a:rPr lang="en-US" sz="1600" dirty="0" err="1" smtClean="0"/>
              <a:t>RF</a:t>
            </a:r>
            <a:r>
              <a:rPr lang="en-US" sz="1600" dirty="0" smtClean="0"/>
              <a:t> hardware , software, or analysis</a:t>
            </a:r>
          </a:p>
          <a:p>
            <a:pPr lvl="2"/>
            <a:r>
              <a:rPr lang="en-US" sz="1600" dirty="0" smtClean="0"/>
              <a:t>Interstitial checksum bits and multi-mark</a:t>
            </a:r>
          </a:p>
          <a:p>
            <a:pPr lvl="2"/>
            <a:r>
              <a:rPr lang="en-US" sz="1600" dirty="0" smtClean="0"/>
              <a:t>Oscillator mismatch and jitter compensation</a:t>
            </a:r>
          </a:p>
          <a:p>
            <a:pPr lvl="1"/>
            <a:r>
              <a:rPr lang="en-US" sz="2000" dirty="0" smtClean="0"/>
              <a:t>I was heavily involved in the collaboration on most other aspects</a:t>
            </a:r>
          </a:p>
          <a:p>
            <a:pPr lvl="1"/>
            <a:r>
              <a:rPr lang="en-US" sz="2000" dirty="0" smtClean="0"/>
              <a:t>I contributed least to the “hard core” theoretical/mathematical aspects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Peer Reviewed Publications (1/2)</a:t>
            </a:r>
            <a:endParaRPr lang="en-US" dirty="0"/>
          </a:p>
        </p:txBody>
      </p:sp>
      <p:sp>
        <p:nvSpPr>
          <p:cNvPr id="5" name="TextBox 4"/>
          <p:cNvSpPr txBox="1"/>
          <p:nvPr/>
        </p:nvSpPr>
        <p:spPr>
          <a:xfrm>
            <a:off x="228601" y="1981200"/>
            <a:ext cx="8534400" cy="4401205"/>
          </a:xfrm>
          <a:prstGeom prst="rect">
            <a:avLst/>
          </a:prstGeom>
          <a:noFill/>
        </p:spPr>
        <p:txBody>
          <a:bodyPr wrap="square" rtlCol="0">
            <a:spAutoFit/>
          </a:bodyPr>
          <a:lstStyle/>
          <a:p>
            <a:pPr marL="457200" indent="-457200">
              <a:buFont typeface="+mj-lt"/>
              <a:buAutoNum type="arabicPeriod"/>
            </a:pPr>
            <a:r>
              <a:rPr lang="en-US" sz="2000" dirty="0" smtClean="0"/>
              <a:t>L. C. Baird, III, M. C. Carlisle, and W. L. Bahn, “</a:t>
            </a:r>
            <a:r>
              <a:rPr lang="en-US" sz="2000" dirty="0" err="1" smtClean="0">
                <a:solidFill>
                  <a:srgbClr val="FFFF00"/>
                </a:solidFill>
              </a:rPr>
              <a:t>Unkeyed</a:t>
            </a:r>
            <a:r>
              <a:rPr lang="en-US" sz="2000" dirty="0" smtClean="0">
                <a:solidFill>
                  <a:srgbClr val="FFFF00"/>
                </a:solidFill>
              </a:rPr>
              <a:t> jam resistance 300 times  faster: The Inchworm hash</a:t>
            </a:r>
            <a:r>
              <a:rPr lang="en-US" sz="2000" dirty="0" smtClean="0"/>
              <a:t>,” in Proc. 2010 IEEE Military Communications Conference (MILCOM10), Nov. 2010, p. CD.</a:t>
            </a:r>
          </a:p>
          <a:p>
            <a:pPr marL="457200" indent="-457200">
              <a:buFont typeface="+mj-lt"/>
              <a:buAutoNum type="arabicPeriod"/>
            </a:pPr>
            <a:r>
              <a:rPr lang="en-US" sz="2000" dirty="0" smtClean="0"/>
              <a:t>L. C. Baird, III, D. L. Schweitzer, W. L. Bahn, and S. </a:t>
            </a:r>
            <a:r>
              <a:rPr lang="en-US" sz="2000" dirty="0" err="1" smtClean="0"/>
              <a:t>Sambasivam</a:t>
            </a:r>
            <a:r>
              <a:rPr lang="en-US" sz="2000" dirty="0" smtClean="0"/>
              <a:t>, “</a:t>
            </a:r>
            <a:r>
              <a:rPr lang="en-US" sz="2000" dirty="0" smtClean="0">
                <a:solidFill>
                  <a:srgbClr val="FFFF00"/>
                </a:solidFill>
              </a:rPr>
              <a:t>A novel "Visual Cryptography" coding system for jam resistant communications</a:t>
            </a:r>
            <a:r>
              <a:rPr lang="en-US" sz="2000" dirty="0" smtClean="0"/>
              <a:t>,” Journal of Issues in Informing Science and Information Technology, vol. 7, pp. 495--507, 2010.</a:t>
            </a:r>
          </a:p>
          <a:p>
            <a:pPr marL="457200" indent="-457200">
              <a:buFont typeface="+mj-lt"/>
              <a:buAutoNum type="arabicPeriod"/>
            </a:pPr>
            <a:r>
              <a:rPr lang="en-US" sz="2000" dirty="0" smtClean="0"/>
              <a:t>W. L. Bahn, L. C. Baird, III, and M. D. Collins, “</a:t>
            </a:r>
            <a:r>
              <a:rPr lang="en-US" sz="2000" dirty="0" smtClean="0">
                <a:solidFill>
                  <a:srgbClr val="FFFF00"/>
                </a:solidFill>
              </a:rPr>
              <a:t>Oscillator mismatch and jitter compensation in concurrent </a:t>
            </a:r>
            <a:r>
              <a:rPr lang="en-US" sz="2000" dirty="0" err="1" smtClean="0">
                <a:solidFill>
                  <a:srgbClr val="FFFF00"/>
                </a:solidFill>
              </a:rPr>
              <a:t>codecs</a:t>
            </a:r>
            <a:r>
              <a:rPr lang="en-US" sz="2000" dirty="0" smtClean="0"/>
              <a:t>,” in Proc. 2008 IEEE Military Communications Conference (MILCOM08), Nov. 2008, p. CD.</a:t>
            </a:r>
          </a:p>
          <a:p>
            <a:pPr marL="457200" indent="-457200">
              <a:buFont typeface="+mj-lt"/>
              <a:buAutoNum type="arabicPeriod"/>
            </a:pPr>
            <a:r>
              <a:rPr lang="en-US" sz="2000" dirty="0" smtClean="0"/>
              <a:t>W. L. Bahn, L. C. Baird, III, and M. D. Collins, “</a:t>
            </a:r>
            <a:r>
              <a:rPr lang="en-US" sz="2000" dirty="0" smtClean="0">
                <a:solidFill>
                  <a:srgbClr val="FFFF00"/>
                </a:solidFill>
              </a:rPr>
              <a:t>Jam-resistant communications without shared secrets</a:t>
            </a:r>
            <a:r>
              <a:rPr lang="en-US" sz="2000" dirty="0" smtClean="0"/>
              <a:t>,” in Proc. 3rd International Conference on Information Warfare and Security (ICIW08), Apr. 2008, p. CD.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Peer Reviewed Publications (2/2)</a:t>
            </a:r>
            <a:endParaRPr lang="en-US" dirty="0"/>
          </a:p>
        </p:txBody>
      </p:sp>
      <p:sp>
        <p:nvSpPr>
          <p:cNvPr id="5" name="TextBox 4"/>
          <p:cNvSpPr txBox="1"/>
          <p:nvPr/>
        </p:nvSpPr>
        <p:spPr>
          <a:xfrm>
            <a:off x="228600" y="1981200"/>
            <a:ext cx="8534400" cy="4093428"/>
          </a:xfrm>
          <a:prstGeom prst="rect">
            <a:avLst/>
          </a:prstGeom>
          <a:noFill/>
        </p:spPr>
        <p:txBody>
          <a:bodyPr wrap="square" rtlCol="0">
            <a:spAutoFit/>
          </a:bodyPr>
          <a:lstStyle/>
          <a:p>
            <a:pPr marL="457200" indent="-457200">
              <a:buFont typeface="+mj-lt"/>
              <a:buAutoNum type="arabicPeriod" startAt="5"/>
            </a:pPr>
            <a:r>
              <a:rPr lang="en-US" sz="2000" dirty="0" smtClean="0"/>
              <a:t>W. L. Bahn, L. C. Baird, III, and M. D. Collins, “</a:t>
            </a:r>
            <a:r>
              <a:rPr lang="en-US" sz="2000" dirty="0" smtClean="0">
                <a:solidFill>
                  <a:srgbClr val="FFFF00"/>
                </a:solidFill>
              </a:rPr>
              <a:t>The use of concurrent codes in computer and digital signal processing education</a:t>
            </a:r>
            <a:r>
              <a:rPr lang="en-US" sz="2000" dirty="0" smtClean="0"/>
              <a:t>,” Journal of Computing Sciences in Colleges, vol. 23, no. 1, pp. 174{180, Oct. 2007.</a:t>
            </a:r>
          </a:p>
          <a:p>
            <a:pPr marL="457200" indent="-457200">
              <a:buFont typeface="+mj-lt"/>
              <a:buAutoNum type="arabicPeriod" startAt="5"/>
            </a:pPr>
            <a:r>
              <a:rPr lang="en-US" sz="2000" dirty="0" smtClean="0"/>
              <a:t>D. L. Schweitzer, L. C. Baird, III, and W. L. Bahn, “</a:t>
            </a:r>
            <a:r>
              <a:rPr lang="en-US" sz="2000" dirty="0" smtClean="0">
                <a:solidFill>
                  <a:srgbClr val="FFFF00"/>
                </a:solidFill>
              </a:rPr>
              <a:t>Visually understanding jam resistant communication</a:t>
            </a:r>
            <a:r>
              <a:rPr lang="en-US" sz="2000" dirty="0" smtClean="0"/>
              <a:t>,” in Proc. 3rd Intl. Workshop on Visualization for Computer Security (</a:t>
            </a:r>
            <a:r>
              <a:rPr lang="en-US" sz="2000" dirty="0" err="1" smtClean="0"/>
              <a:t>VizSec</a:t>
            </a:r>
            <a:r>
              <a:rPr lang="en-US" sz="2000" dirty="0" smtClean="0"/>
              <a:t>), Oct. 2007.</a:t>
            </a:r>
          </a:p>
          <a:p>
            <a:pPr marL="457200" indent="-457200">
              <a:buFont typeface="+mj-lt"/>
              <a:buAutoNum type="arabicPeriod" startAt="5"/>
            </a:pPr>
            <a:r>
              <a:rPr lang="en-US" sz="2000" dirty="0" smtClean="0"/>
              <a:t>W. L. Bahn, L. C. Baird, III, and M. D. Collins, “</a:t>
            </a:r>
            <a:r>
              <a:rPr lang="en-US" sz="2000" dirty="0" smtClean="0">
                <a:solidFill>
                  <a:srgbClr val="FFFF00"/>
                </a:solidFill>
              </a:rPr>
              <a:t>Impediments to systems thinking: Communities separated by a common language</a:t>
            </a:r>
            <a:r>
              <a:rPr lang="en-US" sz="2000" dirty="0" smtClean="0"/>
              <a:t>,” in Proc. 4th Intl. Conf. on Cybernetics, Information Technologies, Systems and Applications (</a:t>
            </a:r>
            <a:r>
              <a:rPr lang="en-US" sz="2000" dirty="0" err="1" smtClean="0"/>
              <a:t>CITSA</a:t>
            </a:r>
            <a:r>
              <a:rPr lang="en-US" sz="2000" dirty="0" smtClean="0"/>
              <a:t>), vol. III, Jul. 2007, pp. 122--127.</a:t>
            </a:r>
          </a:p>
          <a:p>
            <a:pPr marL="457200" indent="-457200">
              <a:buFont typeface="+mj-lt"/>
              <a:buAutoNum type="arabicPeriod" startAt="5"/>
            </a:pPr>
            <a:r>
              <a:rPr lang="en-US" sz="2000" dirty="0" smtClean="0"/>
              <a:t>L. C. Baird, III, W. L. Bahn, M. D. Collins, M. C. Carlisle, and S. C. Butler, “</a:t>
            </a:r>
            <a:r>
              <a:rPr lang="en-US" sz="2000" dirty="0" smtClean="0">
                <a:solidFill>
                  <a:srgbClr val="FFFF00"/>
                </a:solidFill>
              </a:rPr>
              <a:t>Keyless jam resistance</a:t>
            </a:r>
            <a:r>
              <a:rPr lang="en-US" sz="2000" dirty="0" smtClean="0"/>
              <a:t>,” in Proc. 8th Annual IEEE SMC Information Assurance Workshop (</a:t>
            </a:r>
            <a:r>
              <a:rPr lang="en-US" sz="2000" dirty="0" err="1" smtClean="0"/>
              <a:t>IAW</a:t>
            </a:r>
            <a:r>
              <a:rPr lang="en-US" sz="2000" dirty="0" smtClean="0"/>
              <a:t>), Jun. 2007, pp. 143—150.</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USAFA</a:t>
            </a:r>
            <a:r>
              <a:rPr lang="en-US" dirty="0" smtClean="0"/>
              <a:t> Technical Reports (1/2)</a:t>
            </a:r>
            <a:endParaRPr lang="en-US" dirty="0"/>
          </a:p>
        </p:txBody>
      </p:sp>
      <p:sp>
        <p:nvSpPr>
          <p:cNvPr id="5" name="TextBox 4"/>
          <p:cNvSpPr txBox="1"/>
          <p:nvPr/>
        </p:nvSpPr>
        <p:spPr>
          <a:xfrm>
            <a:off x="228600" y="1752600"/>
            <a:ext cx="8534400" cy="4708981"/>
          </a:xfrm>
          <a:prstGeom prst="rect">
            <a:avLst/>
          </a:prstGeom>
          <a:noFill/>
        </p:spPr>
        <p:txBody>
          <a:bodyPr wrap="square" rtlCol="0">
            <a:spAutoFit/>
          </a:bodyPr>
          <a:lstStyle/>
          <a:p>
            <a:pPr marL="457200" indent="-457200">
              <a:buFont typeface="+mj-lt"/>
              <a:buAutoNum type="arabicPeriod"/>
            </a:pPr>
            <a:r>
              <a:rPr lang="en-US" sz="2000" dirty="0" smtClean="0"/>
              <a:t>W. L. Bahn, “</a:t>
            </a:r>
            <a:r>
              <a:rPr lang="en-US" sz="2000" dirty="0" smtClean="0">
                <a:solidFill>
                  <a:srgbClr val="FFFF00"/>
                </a:solidFill>
              </a:rPr>
              <a:t>A field demonstration of </a:t>
            </a:r>
            <a:r>
              <a:rPr lang="en-US" sz="2000" dirty="0" err="1" smtClean="0">
                <a:solidFill>
                  <a:srgbClr val="FFFF00"/>
                </a:solidFill>
              </a:rPr>
              <a:t>unkeyed</a:t>
            </a:r>
            <a:r>
              <a:rPr lang="en-US" sz="2000" dirty="0" smtClean="0">
                <a:solidFill>
                  <a:srgbClr val="FFFF00"/>
                </a:solidFill>
              </a:rPr>
              <a:t> jam resistance</a:t>
            </a:r>
            <a:r>
              <a:rPr lang="en-US" sz="2000" dirty="0" smtClean="0"/>
              <a:t>,” United States Air Force Academy, Academy Center for Cyberspace Research, Tech. Rep. USAFA-TR-2010-ACCR-04, Dec. 2010.</a:t>
            </a:r>
          </a:p>
          <a:p>
            <a:pPr marL="457200" indent="-457200">
              <a:buFont typeface="+mj-lt"/>
              <a:buAutoNum type="arabicPeriod"/>
            </a:pPr>
            <a:r>
              <a:rPr lang="en-US" sz="2000" dirty="0" smtClean="0"/>
              <a:t>L. C. Baird, III and W. L. Bahn, “</a:t>
            </a:r>
            <a:r>
              <a:rPr lang="en-US" sz="2000" dirty="0" smtClean="0">
                <a:solidFill>
                  <a:srgbClr val="FFFF00"/>
                </a:solidFill>
              </a:rPr>
              <a:t>Parallel BBC decoding with little </a:t>
            </a:r>
            <a:r>
              <a:rPr lang="en-US" sz="2000" dirty="0" err="1" smtClean="0">
                <a:solidFill>
                  <a:srgbClr val="FFFF00"/>
                </a:solidFill>
              </a:rPr>
              <a:t>interprocess</a:t>
            </a:r>
            <a:r>
              <a:rPr lang="en-US" sz="2000" dirty="0" smtClean="0">
                <a:solidFill>
                  <a:srgbClr val="FFFF00"/>
                </a:solidFill>
              </a:rPr>
              <a:t> communication</a:t>
            </a:r>
            <a:r>
              <a:rPr lang="en-US" sz="2000" dirty="0" smtClean="0"/>
              <a:t>,” United States Air Force Academy, Academy Center for Cyberspace Research, Tech. Rep. USAFA-TR-2009-ACCR-01, Nov. 2009.</a:t>
            </a:r>
          </a:p>
          <a:p>
            <a:pPr marL="457200" indent="-457200">
              <a:buFont typeface="+mj-lt"/>
              <a:buAutoNum type="arabicPeriod"/>
            </a:pPr>
            <a:r>
              <a:rPr lang="en-US" sz="2000" dirty="0" smtClean="0"/>
              <a:t>L. C. Baird, III and W. L. Bahn, “</a:t>
            </a:r>
            <a:r>
              <a:rPr lang="en-US" sz="2000" dirty="0" smtClean="0">
                <a:solidFill>
                  <a:srgbClr val="FFFF00"/>
                </a:solidFill>
              </a:rPr>
              <a:t>An O(log n) running median or running statistic method, for use with BBC jam resistance</a:t>
            </a:r>
            <a:r>
              <a:rPr lang="en-US" sz="2000" dirty="0" smtClean="0"/>
              <a:t>,” United States Air Force Academy, Academy Center for Cyberspace Research, Tech. Rep. USAFA-TR-2008-ACCR-03, Nov. 2009.</a:t>
            </a:r>
          </a:p>
          <a:p>
            <a:pPr marL="457200" indent="-457200">
              <a:buFont typeface="+mj-lt"/>
              <a:buAutoNum type="arabicPeriod"/>
            </a:pPr>
            <a:r>
              <a:rPr lang="en-US" sz="2000" dirty="0" smtClean="0"/>
              <a:t>L. C. Baird, III and W. L. Bahn, “</a:t>
            </a:r>
            <a:r>
              <a:rPr lang="en-US" sz="2000" dirty="0" smtClean="0">
                <a:solidFill>
                  <a:srgbClr val="FFFF00"/>
                </a:solidFill>
              </a:rPr>
              <a:t>An efficient </a:t>
            </a:r>
            <a:r>
              <a:rPr lang="en-US" sz="2000" dirty="0" err="1" smtClean="0">
                <a:solidFill>
                  <a:srgbClr val="FFFF00"/>
                </a:solidFill>
              </a:rPr>
              <a:t>correlator</a:t>
            </a:r>
            <a:r>
              <a:rPr lang="en-US" sz="2000" dirty="0" smtClean="0">
                <a:solidFill>
                  <a:srgbClr val="FFFF00"/>
                </a:solidFill>
              </a:rPr>
              <a:t> for implementations of BBC jam resistance</a:t>
            </a:r>
            <a:r>
              <a:rPr lang="en-US" sz="2000" dirty="0" smtClean="0"/>
              <a:t>,” United States Air Force Academy, Academy Center for Cyberspace Research, Tech. Rep. USAFA-TR-2008-ACCR-02, Nov. 2009.</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USAFA</a:t>
            </a:r>
            <a:r>
              <a:rPr lang="en-US" dirty="0" smtClean="0"/>
              <a:t> Technical Reports (2/2)</a:t>
            </a:r>
            <a:endParaRPr lang="en-US" dirty="0"/>
          </a:p>
        </p:txBody>
      </p:sp>
      <p:sp>
        <p:nvSpPr>
          <p:cNvPr id="5" name="TextBox 4"/>
          <p:cNvSpPr txBox="1"/>
          <p:nvPr/>
        </p:nvSpPr>
        <p:spPr>
          <a:xfrm>
            <a:off x="228600" y="1752600"/>
            <a:ext cx="8534400" cy="4708981"/>
          </a:xfrm>
          <a:prstGeom prst="rect">
            <a:avLst/>
          </a:prstGeom>
          <a:noFill/>
        </p:spPr>
        <p:txBody>
          <a:bodyPr wrap="square" rtlCol="0">
            <a:spAutoFit/>
          </a:bodyPr>
          <a:lstStyle/>
          <a:p>
            <a:pPr marL="457200" indent="-457200">
              <a:buFont typeface="+mj-lt"/>
              <a:buAutoNum type="arabicPeriod" startAt="5"/>
            </a:pPr>
            <a:r>
              <a:rPr lang="en-US" sz="2000" dirty="0" smtClean="0"/>
              <a:t>W. L. Bahn and L. C. Baird, III, “</a:t>
            </a:r>
            <a:r>
              <a:rPr lang="en-US" sz="2000" dirty="0" smtClean="0">
                <a:solidFill>
                  <a:srgbClr val="FFFF00"/>
                </a:solidFill>
              </a:rPr>
              <a:t>Hardware-centric implementation considerations for BBC-based concurrent </a:t>
            </a:r>
            <a:r>
              <a:rPr lang="en-US" sz="2000" dirty="0" err="1" smtClean="0">
                <a:solidFill>
                  <a:srgbClr val="FFFF00"/>
                </a:solidFill>
              </a:rPr>
              <a:t>codecs</a:t>
            </a:r>
            <a:r>
              <a:rPr lang="en-US" sz="2000" dirty="0" smtClean="0"/>
              <a:t>,” United States Air Force Academy, Academy Center for Cyberspace Research, Tech. Rep. USAFA-TR-2008-ACCR-03, Dec. 2008.</a:t>
            </a:r>
          </a:p>
          <a:p>
            <a:pPr marL="457200" indent="-457200">
              <a:buFont typeface="+mj-lt"/>
              <a:buAutoNum type="arabicPeriod" startAt="5"/>
            </a:pPr>
            <a:r>
              <a:rPr lang="en-US" sz="2000" dirty="0" smtClean="0"/>
              <a:t>W. L. Bahn and L. C. Baird, III, “</a:t>
            </a:r>
            <a:r>
              <a:rPr lang="en-US" sz="2000" dirty="0" smtClean="0">
                <a:solidFill>
                  <a:srgbClr val="FFFF00"/>
                </a:solidFill>
              </a:rPr>
              <a:t>Extending critical mark densities in concurrent </a:t>
            </a:r>
            <a:r>
              <a:rPr lang="en-US" sz="2000" dirty="0" err="1" smtClean="0">
                <a:solidFill>
                  <a:srgbClr val="FFFF00"/>
                </a:solidFill>
              </a:rPr>
              <a:t>codecs</a:t>
            </a:r>
            <a:r>
              <a:rPr lang="en-US" sz="2000" dirty="0" smtClean="0">
                <a:solidFill>
                  <a:srgbClr val="FFFF00"/>
                </a:solidFill>
              </a:rPr>
              <a:t> through the use of interstitial checksum bits</a:t>
            </a:r>
            <a:r>
              <a:rPr lang="en-US" sz="2000" dirty="0" smtClean="0"/>
              <a:t>,” United States Air Force Academy, Academy Center for Cyberspace Research, </a:t>
            </a:r>
            <a:r>
              <a:rPr lang="sv-SE" sz="2000" dirty="0" smtClean="0"/>
              <a:t>Tech. Rep. USAFA-TR-2008-ACCR-02, Dec. 2008.</a:t>
            </a:r>
          </a:p>
          <a:p>
            <a:pPr marL="457200" indent="-457200">
              <a:buFont typeface="+mj-lt"/>
              <a:buAutoNum type="arabicPeriod" startAt="5"/>
            </a:pPr>
            <a:r>
              <a:rPr lang="en-US" sz="2000" dirty="0" smtClean="0"/>
              <a:t>L. C. Baird, III and W. L. Bahn, “</a:t>
            </a:r>
            <a:r>
              <a:rPr lang="en-US" sz="2000" dirty="0" smtClean="0">
                <a:solidFill>
                  <a:srgbClr val="FFFF00"/>
                </a:solidFill>
              </a:rPr>
              <a:t>Security analysis of BBC coding</a:t>
            </a:r>
            <a:r>
              <a:rPr lang="en-US" sz="2000" dirty="0" smtClean="0"/>
              <a:t>,” United States Air Force Academy, Academy Center for Cyberspace Research, Tech. Rep. USAFA-TR-2008-ACCR-01, Dec. 2008.</a:t>
            </a:r>
          </a:p>
          <a:p>
            <a:pPr marL="457200" indent="-457200">
              <a:buFont typeface="+mj-lt"/>
              <a:buAutoNum type="arabicPeriod" startAt="5"/>
            </a:pPr>
            <a:r>
              <a:rPr lang="en-US" sz="2000" dirty="0" smtClean="0"/>
              <a:t>L. C. Baird, III, W. L. Bahn, and M. D. Collins, “</a:t>
            </a:r>
            <a:r>
              <a:rPr lang="en-US" sz="2000" dirty="0" smtClean="0">
                <a:solidFill>
                  <a:srgbClr val="FFFF00"/>
                </a:solidFill>
              </a:rPr>
              <a:t>Jam-resistant communication without shared secrets through the use of concurrent codes</a:t>
            </a:r>
            <a:r>
              <a:rPr lang="en-US" sz="2000" dirty="0" smtClean="0"/>
              <a:t>,” United States Air Force Academy, Academy Center for Information Security, Tech. Rep. USAFA-TR-2007-01, 2007</a:t>
            </a:r>
            <a:endParaRPr lang="en-US" sz="2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0"/>
            <a:ext cx="7772400" cy="1143000"/>
          </a:xfrm>
        </p:spPr>
        <p:txBody>
          <a:bodyPr/>
          <a:lstStyle/>
          <a:p>
            <a:pPr algn="ctr"/>
            <a:r>
              <a:rPr lang="en-US" dirty="0" smtClean="0"/>
              <a:t>QUESTIONS?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143000"/>
          </a:xfrm>
        </p:spPr>
        <p:txBody>
          <a:bodyPr/>
          <a:lstStyle/>
          <a:p>
            <a:pPr algn="ctr"/>
            <a:r>
              <a:rPr lang="en-US" dirty="0" smtClean="0"/>
              <a:t>For more details….</a:t>
            </a:r>
            <a:endParaRPr lang="en-US" dirty="0"/>
          </a:p>
        </p:txBody>
      </p:sp>
      <p:sp>
        <p:nvSpPr>
          <p:cNvPr id="3" name="TextBox 2"/>
          <p:cNvSpPr txBox="1"/>
          <p:nvPr/>
        </p:nvSpPr>
        <p:spPr>
          <a:xfrm>
            <a:off x="1066800" y="2514600"/>
            <a:ext cx="2172390" cy="2585323"/>
          </a:xfrm>
          <a:prstGeom prst="rect">
            <a:avLst/>
          </a:prstGeom>
          <a:noFill/>
        </p:spPr>
        <p:txBody>
          <a:bodyPr wrap="none" rtlCol="0">
            <a:spAutoFit/>
          </a:bodyPr>
          <a:lstStyle/>
          <a:p>
            <a:r>
              <a:rPr lang="en-US" dirty="0" smtClean="0">
                <a:hlinkClick r:id="rId2" action="ppaction://hlinksldjump"/>
              </a:rPr>
              <a:t>Spread Spectrum 101</a:t>
            </a:r>
            <a:endParaRPr lang="en-US" dirty="0" smtClean="0"/>
          </a:p>
          <a:p>
            <a:r>
              <a:rPr lang="en-US" dirty="0" smtClean="0">
                <a:hlinkClick r:id="rId3" action="ppaction://hlinksldjump"/>
              </a:rPr>
              <a:t>Security Goals</a:t>
            </a:r>
            <a:endParaRPr lang="en-US" dirty="0" smtClean="0"/>
          </a:p>
          <a:p>
            <a:r>
              <a:rPr lang="en-US" dirty="0" smtClean="0">
                <a:hlinkClick r:id="rId4" action="ppaction://hlinksldjump"/>
              </a:rPr>
              <a:t>Codeword Images</a:t>
            </a:r>
            <a:endParaRPr lang="en-US" dirty="0" smtClean="0"/>
          </a:p>
          <a:p>
            <a:r>
              <a:rPr lang="en-US" dirty="0" smtClean="0">
                <a:hlinkClick r:id="rId5" action="ppaction://hlinksldjump"/>
              </a:rPr>
              <a:t>Codeword Audio</a:t>
            </a:r>
            <a:endParaRPr lang="en-US" dirty="0" smtClean="0"/>
          </a:p>
          <a:p>
            <a:r>
              <a:rPr lang="en-US" dirty="0" smtClean="0">
                <a:hlinkClick r:id="rId6" action="ppaction://hlinksldjump"/>
              </a:rPr>
              <a:t>Direct </a:t>
            </a:r>
            <a:r>
              <a:rPr lang="en-US" dirty="0" smtClean="0">
                <a:hlinkClick r:id="rId6" action="ppaction://hlinksldjump"/>
              </a:rPr>
              <a:t>Sequence</a:t>
            </a:r>
            <a:endParaRPr lang="en-US" dirty="0" smtClean="0"/>
          </a:p>
          <a:p>
            <a:r>
              <a:rPr lang="en-US" dirty="0" smtClean="0">
                <a:hlinkClick r:id="rId7" action="ppaction://hlinksldjump"/>
              </a:rPr>
              <a:t>BBC Enhancements</a:t>
            </a:r>
            <a:endParaRPr lang="en-US" dirty="0" smtClean="0"/>
          </a:p>
          <a:p>
            <a:r>
              <a:rPr lang="en-US" dirty="0" smtClean="0">
                <a:hlinkClick r:id="rId8" action="ppaction://hlinksldjump"/>
              </a:rPr>
              <a:t>Running Statistic</a:t>
            </a:r>
            <a:endParaRPr lang="en-US" dirty="0" smtClean="0"/>
          </a:p>
          <a:p>
            <a:r>
              <a:rPr lang="en-US" dirty="0" smtClean="0">
                <a:hlinkClick r:id="rId9" action="ppaction://hlinksldjump"/>
              </a:rPr>
              <a:t>Glowworm</a:t>
            </a:r>
            <a:endParaRPr lang="en-US" dirty="0" smtClean="0"/>
          </a:p>
          <a:p>
            <a:r>
              <a:rPr lang="en-US" dirty="0" smtClean="0">
                <a:hlinkClick r:id="rId10" action="ppaction://hlinksldjump"/>
              </a:rPr>
              <a:t>Miscellaneous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p:cNvSpPr/>
          <p:nvPr/>
        </p:nvSpPr>
        <p:spPr>
          <a:xfrm>
            <a:off x="303213" y="5468822"/>
            <a:ext cx="8451850" cy="101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28678" name="Picture 58" descr="http://www.graphicsfactory.com/clip-art/image_files/tn_image/4/676284-tn_safe500.gif"/>
          <p:cNvPicPr>
            <a:picLocks noChangeAspect="1" noChangeArrowheads="1"/>
          </p:cNvPicPr>
          <p:nvPr/>
        </p:nvPicPr>
        <p:blipFill>
          <a:blip r:embed="rId3"/>
          <a:srcRect/>
          <a:stretch>
            <a:fillRect/>
          </a:stretch>
        </p:blipFill>
        <p:spPr bwMode="auto">
          <a:xfrm>
            <a:off x="7923213" y="5449772"/>
            <a:ext cx="668337" cy="869950"/>
          </a:xfrm>
          <a:prstGeom prst="rect">
            <a:avLst/>
          </a:prstGeom>
          <a:noFill/>
          <a:ln w="9525">
            <a:noFill/>
            <a:miter lim="800000"/>
            <a:headEnd/>
            <a:tailEnd/>
          </a:ln>
        </p:spPr>
      </p:pic>
      <p:sp>
        <p:nvSpPr>
          <p:cNvPr id="28680" name="Rectangle 2"/>
          <p:cNvSpPr>
            <a:spLocks noGrp="1" noChangeArrowheads="1"/>
          </p:cNvSpPr>
          <p:nvPr>
            <p:ph type="title"/>
          </p:nvPr>
        </p:nvSpPr>
        <p:spPr/>
        <p:txBody>
          <a:bodyPr/>
          <a:lstStyle/>
          <a:p>
            <a:r>
              <a:rPr lang="en-US" dirty="0" smtClean="0"/>
              <a:t>Applying </a:t>
            </a:r>
            <a:r>
              <a:rPr lang="en-US" dirty="0" err="1" smtClean="0"/>
              <a:t>PKI</a:t>
            </a:r>
            <a:r>
              <a:rPr lang="en-US" dirty="0" smtClean="0"/>
              <a:t> to Tactical </a:t>
            </a:r>
            <a:r>
              <a:rPr lang="en-US" dirty="0" err="1" smtClean="0"/>
              <a:t>Comms</a:t>
            </a:r>
            <a:endParaRPr lang="en-US" dirty="0" smtClean="0"/>
          </a:p>
        </p:txBody>
      </p:sp>
      <p:sp>
        <p:nvSpPr>
          <p:cNvPr id="12" name="Rectangle 11"/>
          <p:cNvSpPr>
            <a:spLocks noChangeArrowheads="1"/>
          </p:cNvSpPr>
          <p:nvPr/>
        </p:nvSpPr>
        <p:spPr bwMode="auto">
          <a:xfrm>
            <a:off x="1851025" y="5548197"/>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Spread</a:t>
            </a:r>
          </a:p>
          <a:p>
            <a:pPr algn="ctr">
              <a:defRPr/>
            </a:pPr>
            <a:r>
              <a:rPr lang="en-US" b="1" dirty="0">
                <a:solidFill>
                  <a:schemeClr val="dk1"/>
                </a:solidFill>
                <a:latin typeface="+mn-lt"/>
                <a:ea typeface="+mn-ea"/>
              </a:rPr>
              <a:t>Spectrum</a:t>
            </a:r>
          </a:p>
        </p:txBody>
      </p:sp>
      <p:sp>
        <p:nvSpPr>
          <p:cNvPr id="15" name="Rectangle 14"/>
          <p:cNvSpPr>
            <a:spLocks noChangeArrowheads="1"/>
          </p:cNvSpPr>
          <p:nvPr/>
        </p:nvSpPr>
        <p:spPr bwMode="auto">
          <a:xfrm>
            <a:off x="5716588" y="5548197"/>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Spread</a:t>
            </a:r>
          </a:p>
          <a:p>
            <a:pPr algn="ctr">
              <a:defRPr/>
            </a:pPr>
            <a:r>
              <a:rPr lang="en-US" b="1" dirty="0">
                <a:solidFill>
                  <a:schemeClr val="dk1"/>
                </a:solidFill>
                <a:latin typeface="+mn-lt"/>
                <a:ea typeface="+mn-ea"/>
              </a:rPr>
              <a:t>Spectrum</a:t>
            </a:r>
          </a:p>
        </p:txBody>
      </p:sp>
      <p:grpSp>
        <p:nvGrpSpPr>
          <p:cNvPr id="3" name="Group 62"/>
          <p:cNvGrpSpPr>
            <a:grpSpLocks/>
          </p:cNvGrpSpPr>
          <p:nvPr/>
        </p:nvGrpSpPr>
        <p:grpSpPr bwMode="auto">
          <a:xfrm>
            <a:off x="7381875" y="5613284"/>
            <a:ext cx="1295400" cy="530225"/>
            <a:chOff x="1067" y="2964"/>
            <a:chExt cx="477" cy="196"/>
          </a:xfrm>
        </p:grpSpPr>
        <p:sp>
          <p:nvSpPr>
            <p:cNvPr id="28735" name="Oval 63"/>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a:p>
          </p:txBody>
        </p:sp>
        <p:sp>
          <p:nvSpPr>
            <p:cNvPr id="28736" name="Rectangle 64"/>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a:p>
          </p:txBody>
        </p:sp>
        <p:sp>
          <p:nvSpPr>
            <p:cNvPr id="28737" name="Rectangle 65"/>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a:p>
          </p:txBody>
        </p:sp>
        <p:sp>
          <p:nvSpPr>
            <p:cNvPr id="28738" name="Rectangle 66"/>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a:p>
          </p:txBody>
        </p:sp>
        <p:sp>
          <p:nvSpPr>
            <p:cNvPr id="28739" name="Oval 67"/>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a:p>
          </p:txBody>
        </p:sp>
      </p:grpSp>
      <p:sp>
        <p:nvSpPr>
          <p:cNvPr id="28697" name="Freeform 51"/>
          <p:cNvSpPr>
            <a:spLocks/>
          </p:cNvSpPr>
          <p:nvPr/>
        </p:nvSpPr>
        <p:spPr bwMode="auto">
          <a:xfrm rot="2185878" flipV="1">
            <a:off x="3679825" y="5160847"/>
            <a:ext cx="1776413" cy="1465262"/>
          </a:xfrm>
          <a:custGeom>
            <a:avLst/>
            <a:gdLst>
              <a:gd name="T0" fmla="*/ 0 w 720"/>
              <a:gd name="T1" fmla="*/ 0 h 1104"/>
              <a:gd name="T2" fmla="*/ 2147483647 w 720"/>
              <a:gd name="T3" fmla="*/ 2626952 h 1104"/>
              <a:gd name="T4" fmla="*/ 2147483647 w 720"/>
              <a:gd name="T5" fmla="*/ 1965900 h 1104"/>
              <a:gd name="T6" fmla="*/ 2147483647 w 720"/>
              <a:gd name="T7" fmla="*/ 5030898 h 1104"/>
              <a:gd name="T8" fmla="*/ 0 60000 65536"/>
              <a:gd name="T9" fmla="*/ 0 60000 65536"/>
              <a:gd name="T10" fmla="*/ 0 60000 65536"/>
              <a:gd name="T11" fmla="*/ 0 60000 65536"/>
              <a:gd name="T12" fmla="*/ 0 w 720"/>
              <a:gd name="T13" fmla="*/ 0 h 1104"/>
              <a:gd name="T14" fmla="*/ 720 w 720"/>
              <a:gd name="T15" fmla="*/ 1104 h 1104"/>
            </a:gdLst>
            <a:ahLst/>
            <a:cxnLst>
              <a:cxn ang="T8">
                <a:pos x="T0" y="T1"/>
              </a:cxn>
              <a:cxn ang="T9">
                <a:pos x="T2" y="T3"/>
              </a:cxn>
              <a:cxn ang="T10">
                <a:pos x="T4" y="T5"/>
              </a:cxn>
              <a:cxn ang="T11">
                <a:pos x="T6" y="T7"/>
              </a:cxn>
            </a:cxnLst>
            <a:rect l="T12" t="T13" r="T14" b="T15"/>
            <a:pathLst>
              <a:path w="720" h="1104">
                <a:moveTo>
                  <a:pt x="0" y="0"/>
                </a:moveTo>
                <a:lnTo>
                  <a:pt x="288" y="576"/>
                </a:lnTo>
                <a:lnTo>
                  <a:pt x="336" y="432"/>
                </a:lnTo>
                <a:lnTo>
                  <a:pt x="720" y="1104"/>
                </a:lnTo>
              </a:path>
            </a:pathLst>
          </a:custGeom>
          <a:noFill/>
          <a:ln w="19050">
            <a:solidFill>
              <a:srgbClr val="0000FF"/>
            </a:solidFill>
            <a:round/>
            <a:headEnd/>
            <a:tailEnd type="arrow" w="med" len="med"/>
          </a:ln>
        </p:spPr>
        <p:txBody>
          <a:bodyPr/>
          <a:lstStyle/>
          <a:p>
            <a:endParaRPr lang="en-US"/>
          </a:p>
        </p:txBody>
      </p:sp>
      <p:sp>
        <p:nvSpPr>
          <p:cNvPr id="28698" name="AutoShape 56" descr="data:image/jpg;base64,/9j/4AAQSkZJRgABAQAAAQABAAD/2wBDAAkGBwgHBgkIBwgKCgkLDRYPDQwMDRsUFRAWIB0iIiAdHx8kKDQsJCYxJx8fLT0tMTU3Ojo6Iys/RD84QzQ5Ojf/2wBDAQoKCg0MDRoPDxo3JR8lNzc3Nzc3Nzc3Nzc3Nzc3Nzc3Nzc3Nzc3Nzc3Nzc3Nzc3Nzc3Nzc3Nzc3Nzc3Nzc3Nzf/wAARCABYAEMDASIAAhEBAxEB/8QAGwAAAQUBAQAAAAAAAAAAAAAAAAECAwUHBgT/xABEEAABAwIDBAUHCAcJAAAAAAABAAIDBBEFITEGEkFxNFFhsbITIjI2RXJzFBVSYoGRwdEWJENTgpLSRFRVhKGiw9Ph/8QAGQEAAgMBAAAAAAAAAAAAAAAAAgMBBAUA/8QAKhEAAgECAwYGAwAAAAAAAAAAAAECAxESMTIhQVGBsfAEEzNScdEjkcH/2gAMAwEAAhEDEQA/ANSrdpIGyvpsKhfiNUw7rxCbRRH68mg5C7uxVs1BV4md/HZzUM4UcLXMp28xrJ/Fl9ULmcGihbhGFRR0Ec0ktOHWAa3QAk58c17jTPbmcGI7Q9n5olHiMk8LtH+fZbu2fwd3pYNQH/KM/JMOzuC/4RRgdkAHcqos3dcLmHKRn9aAQP7DVjlM3/sRYVwAxS9z75lodncH4YbAPduO4pRgGFD0aUttpuzyN7nKrEg/umIDlJf/AJEol6oMTF8snP8A6l2BcCcU/c++ZaHBKBoJAqWADVtdOLf71V1Qo23bQS17z+8+cagMHLz7u+zLtUVQ5szaRzZZ3wStc7ckkc4HIWuCe1KpVNMh1JLezgdo8cxvDsZqKWlxzE2xM3d0fKnm12gnU9ZKF4NtPWWs5R+BqFTnskzbpJOnFtbkabsp7A7KZ4/0aunrMQkgndG1jSABmb9S5jZbTAPgP8IV3ifTZPs7lcirmDW1/vqyQ4pUHhGP4VE6vndqWfyBeZIjwoXYldUSO13f5G/kmDN7b21HBNTm+m3mFJxTRdEwv4Tu4KdQRdEwz4Tu4KddHIOeffEzLbT1lrOUfgahLtn6y1efCPwNQs+epm/R9KPwjTNltMAt+4f4QrnET+uy8/wVPst7BHVFKPuAVvXG9ZN7yuQMKtrfPqyBIlUcmb2sc57YwySWQx23t1jd4ht9Cchfhmjk7K4EY4nZBI97XBscXlHbjpCN4Nsxou51zlxH3p8Lg8RvAIDrOAcLEXzzSGiZuubJC2BlSBC6WGoke9gcQBvb+T23tfTsSU7nPDTI0NkDy14GgcHEG3ZcFBCbk3cOcEopoq4ui4b8N/4KZQxdFw34b/wUyZHIGeffEzva5rTtDVEtGjOH1GoS7W+sFVyZ4GoVGepm5Rf44/CNE2X9g+7L4SrWrN6qY/XKqtl/YPuy9xVnObzSHrce9W4GLW1vn1YxRymVj4H04a6oErWxNeLtcXeaWnsIJv2Z8FImSMbIzdeLi9xnYgjQg8D2opK6sBF2aY4yNhlMUDKmX5NLaOOVzPJMc3S7x5zw02sLXyz0TadnkmsYXFxBu5x1cSbknmSSiKMRRhjS4gcXG5JJuSTxJJJT2+kOYQwhhCnPFs3FRF0XDfhv/BTKGLo2He5IO5TI45ETz74mebW+sFVyZ4GoRtb6wVXJngahUZ6mblH04/CND2YNvmPsEw+4FWJNyT15qowWQRU2EPJAynAJNtQ5W4z0z5K3DIxa2p8+rBIlsRwKRMFAlGo5pEE7tjbiBrbj1qDipi6Ph/uy94Uy8rJWilw8kEDdfa5Gdz/4pjJLLKympYt+pmv5IOyaACAXPPBovrx0GZUKSS2jZJuVkcDtaD+kFVlwZ4GoWqxbJ7OiMDEqBtdWftamYnekd15ZAdQGgsOCFUlFttmjDxUIxUduw8sGz2N0tGylkwyhq2RF2675WPOG8SDZzMsj1pjsFrx6WyzD8OeA95CEJl2Use+3X7GOwypj9LZvEWfCfGfDKmGCVmuF49H7rJHdzihCjG0MjFSGF+56Tcei96lmPewryzVfkpJHtrqpu9ugeWpCCAAfpRi2dkIUeaxq8PF7yKOrfPJQ0eHStq6q72shYMneblvfRbfU8OC7TAcGqsFpZ55Jd6qlaZJ5nNBL3DRoA0aBoB33QhdicsxVaCp2S3nQU4mdC107rSOFy0NHm34fZohCFIg//9k="/>
          <p:cNvSpPr>
            <a:spLocks noChangeAspect="1" noChangeArrowheads="1"/>
          </p:cNvSpPr>
          <p:nvPr/>
        </p:nvSpPr>
        <p:spPr bwMode="auto">
          <a:xfrm>
            <a:off x="73025" y="-395288"/>
            <a:ext cx="638175" cy="838201"/>
          </a:xfrm>
          <a:prstGeom prst="rect">
            <a:avLst/>
          </a:prstGeom>
          <a:noFill/>
          <a:ln w="9525">
            <a:noFill/>
            <a:miter lim="800000"/>
            <a:headEnd/>
            <a:tailEnd/>
          </a:ln>
        </p:spPr>
        <p:txBody>
          <a:bodyPr/>
          <a:lstStyle/>
          <a:p>
            <a:endParaRPr lang="en-US"/>
          </a:p>
        </p:txBody>
      </p:sp>
      <p:sp>
        <p:nvSpPr>
          <p:cNvPr id="28701" name="AutoShape 60" descr="data:image/jpg;base64,/9j/4AAQSkZJRgABAQAAAQABAAD/2wCEAAkGBhMGERMRBxAVEhAQEQ8UFxEUEBUSEBISFhIWFBYSFRQYJzIfFxokGRITHy8sIyc1LDguFR4yNTAqQTIrLCkBCQoKDAwMGQ8ODSkYFBgpKSkpKSkpKSkpKSkpKSkpKSkpKSkpKSkpKSkpKSkpKSkpKSkpKSkpKSkpKSkpKSkpKf/AABEIAOEA4QMBIgACEQEDEQH/xAAcAAEBAQEAAwEBAAAAAAAAAAAABwYIAwQFAQL/xABMEAABAwECBQwPBQgCAwAAAAABAAIDBAURBgchMVQIEhMXGEFRYXGBk7MiIzIzNEJTc3SRkpSh0tMUNVJy0RUWQ2KCorHhJGMlweL/xAAWAQEBAQAAAAAAAAAAAAAAAAAAAQL/xAAWEQEBAQAAAAAAAAAAAAAAAAAAEQH/2gAMAwEAAhEDEQA/ALipfhxjnZZD3U+DrWzzDsTMTfCx2bWtA746/juv4cyY58OHWRG2hst101Q0mRze7ZETrQ1t2ZzzeOG4HhC93FjixZg1GyptVgdWuF4BuLacEZGtGbX3ZzzDjDFQ4LW9hvdJaE0kUbso2WYwNuPBDHl9YC820DVyZZayG85+xkd8TnVyRFQ3c/VOmQdHIm5+qdMg6ORXJEKhu5+qdMg6ORNz9U6ZB0ciuSIVDdz9U6ZB0cibn6p0yDo5FckQqG7n6p0yDo5E3P1TpkHRyK5IhUN3P1TpkHRyJufqnTIOjkVyRCobufqnTIOjkTc/VOmQdHIrkiFQ3c/VOmQdHIm5+qdMg6ORXJEKhu5+qdMg6ORNz9U6ZB0ciuSIVDdz9U6ZB0cibn6p0yDo5FckQqG7n6p0yDo5E3P1TpkHRyK5IhUN3P8AVN7mshv/ACSD4rxy4AW5gn2yyah0oAyiGoc43DhhkyO5ryrsiCQ4IY63NeKfC9mxuB1pqA0s1rv+6PxeUZOIZ1XI5BKA6MgtIBBBvBBygg74WRxgYu4cM4i5gEdYxva5s192aOT8TT6xfeOA4zE9hdLZs7rJtu9pYZBEHd1HI0nXwX8GQkchuzhBY0S9ERB8FYf33wilnqRro4ZJpbjlGtiIihHr1jv6SrwobiB7ZWVbnZ/s7Mv5pbz/AIVyRREREEREBERAREQEREBFh8NMbFLgmXRQg1FS3PEw3MYeCSTePEATyKYWjjutGsdfSuigbvNZEHnndJfeeS7kQdDoucKTHNadMQZJ2SAeK+Blx4iW3H4rfYKY8oLTcI7fjFM8kAStJdAT/NflZz3jhKLFRRfyx4kALCCCAQQbwQd8Ff0iCIiAiIgIiICIiAoZjpoDg7aNPX0Q1rpA15uyXzQOBv52lg/pKuakmqEaDDRnf2aYcxjH6BBr9sSn4D8EXOH7Vl/GURYpOp+8KqvR4usKuShup+8KqvR4usKuSIIiICIiAiIgIiICnWN7D52DEQprMddVVDSS8HsoYsxeOBxN4HBcTwKirljD22Dblo1Urjk2VzG8TI+1tHqbfykouPgF2uyuyk7++TwoiIoiIgquJnD91HK2zrSdfDKboXOPe5M+xZfFdvcB5VcVx3FKYXB0Ruc0hwIzhwN4PrC61sC0v2zSwVA/jwxSc7mAn4lE176IiIIiICIiAiIgKS6oTvFH5+Xq1WlJdUJ3ij8/L1aCJoiI0qmp+8KqvR4usKuShup+8KqvR4usKuSMiIiAiIgIiICIiAuQ7VjMU8zX52zTA8okcuvFzhjfwcNhWjJI0dqq+3MO9rjcJG8odl5HhFxiEREUREQAuo8XURhsuiD8/wBmiPICLwPUQubLAsV+EVTFTUo7KZ4bfvNbnc88QaCeZdY0tM2jYyOEXNja1rRwNaLgPUETXlRERBERAREQEREBSXVCd4o/Py9Wq0pLqhO8Ufn5erQRNERGlU1P3hVV6PF1hVyUN1P3hVV6PF1hVyRkREQEREBERAREQF8HDLBGLDKmdBV9i4dlHLde6KS7I4cI3iN8cy+8iDk/CXBaowTmMNqxlp8V4vMUg/Ex2/8A5G+Avkrry0bNiteMxWhG2WN2dj2hzeW45isNaOI6zq1xdT7NBf4scoLPVICRzFFrnxeehoJLTkbFQxukkebmsaCXHm4OPMrrSYhqGEg1E1RJd4pkYxp4jrW671Fbaw8GKXBppbZEDIgc5Ave78zzlPOUKzGLLFuMDmGav1r6yUXEjK2FmfY2nfPCeK4ZM+7REQREQEREBERAREQFJdUJ3ij8/L1arSkuqE7xR+fl6tBE0REaVTU/eFVXo8XWFXJQ3U/eFVXo8XWFXJGRERAREQEREBYzDzGbBgWNjaNmqnNvEIdcGA5nSO8UcWc8WdfRw6wwZgZSumkudK69sUZPdyXb/wDKM5/2FzDW1r7SkfLWPL5JHFznnO5x30VrbUxvWnaTiWVGwNPiQxtaB/U4F3xXztsW0tPn9sfos6iK0W2LaWnz+2P0TbFtLT5/bH6LOog0W2LaWnz+2P0TbFtLT5/bH6LOog0W2LaWnz+2P0Xu2fjZtOzyD9rMoHiSsY9p57g74rIIg6IwBxsQ4WuEFc0QVZGRt98UtwvOxk5Qc51p5iVvlx3FKYHB0Li1zSCHA3Oa4G8EHeIK6UxaYcDDKmGzkCqgDWytza7glA4HXcxvHAiNgiIiCIiAiIgKS6oTvFH5+Xq1WlJdUJ3ij8/L1aCJoiI0qmp+8KqvR4usKuShup+8KqvR4usKuSMiIiAiIgLwV9cyzI3zVjgyONrnOccwaBeSvOoTjlw9/a0hoLNd2iF3bXA5JJR4l++1p/u5EGQw6wwfhnVOmkvbE29sUZ8SO/f/AJjnPq3gtpgfikgwus2KoE0kNQ8zAkXPiOtle0XsOUZGjMVKl0hib+6Kf89T170VLLcxLWhZN7qVrKlg34nXSXccbrj7JKxFXRSWe4srY3xvHiPYWO9RXYC9W0LLhtZustGFkrD4sjGvHxzIVyGi6BtvEdQ2jebOMlK8/gOyRX8bH5fUQp9beJKvsy80IZVMF/e3ayS78j9/kJQT9Fu7ExM2ha1xqWNpmHfmd2fRtvPruVAsTETR0NzrVkkqXDe71F7Ley9bkEIp6d1W4MpmOe85mtaXOPMMq2dh4nbRti4zRCmYfGndrXc0Yvd67l0DZdhwWI3WWZBHC3gYwNv4yRlJ5V7yFRW2sTMGDdn1NRVTyTTxQvc24COIOA/DlLuc8ynWC2EkuCdSypos7Tc5l9zZIz3TDy/AgFdFYyvuqt9HkXLxQdcWJbMWEEEdRQO10crbxwg5i1w3nA3g8i95c74psPf3Wn2Cvd/xKhwvJOSGXMJOJpyB3Md5dEA35kQREQEREBSXVCd4o/Py9Wq0pLqhO8Ufn5erQRNERGlU1P3hVV6PF1hVyUN1P3hVV6PF1hVyRkREQERfIwrwliwTpn1NZlDcjWX3OkkPcsHL8ACUGWxtYe/uvB9ns93/AC6hpuIzwxHIZOInKG853lzyvdtq2JbfnkqK92ukldeeADMGtG80C4DkXpIoukMTf3RT/nqeveub1esWmFtHg9ZFOLVqo4na6pOsL75Ltnf4g7L4IapiLJU2Ney6pwaytaCd98csTfae0D4rVQzNqGh0Dg5rheHNILSOEEZ0R/aIiAiIgIvx7xGCXm4AEknIABvkrLV2NKzLPcWTVrC4G47GySUA/mjaR8UHlxlfdVb6PIuXiuhsMMNaLCCy61tmVccjzTSXR67WSH+h1zvgueSi4K6YmcPf2pGKC0nduhb2pxOWSIDuONzR/byFQteairX2dIyWkcWSRuDmuGdrgbwUV2AizmAeGLMM6VszLmysuZLGD3El2cfynOP9FaNGRERAUl1QneKPz8vVqtKS6oTvFH5+Xq0ETRERpVNT94VVejxdYVclDdT94VVejxdYVckZEREH8TSiBpdMQ1rQXFxNwAAvJJ3hcuasZOHBwzqb4CRSw3tib+LhlI4XXcwuHCtvjvw3MX/jaB12ua107gctxyth58jjxXDhUaRcEREUTMiIC3uKfDmTB2pZTVDyaSoeGFpPYxSONzZG/hy3A8t+8sEvPQQuqJY2Qd2+SNrbs+uLgG/EhB1+iBEZEREEIxz4cyV9Q6gonltPBcJdabtlluvLXcLW3gXcN/FdMF9nDSF0FoVjZ+6+11JPGHSOcDzhwPOvjI0Z0REBERBoMB8L34G1TZor3RuubLH+OO/Ld/MM4/2V09Z9ey1ImTUbg+OVoc1wzFpGRcgqpYlMNzZ8ws+tdfDOXGIk97lzlg4nZeflKJq6IiIgpLqhO8Ufn5erVaUl1QneKPz8vVoImiIjSqan7wqq9Hi6wq5KG6n7wqq9Hi6wq5IyIURByth3K6a0q0y5/tdQOZry1v8Aa1q+EqhjqwKfQ1Dq+kaXQT63ZbhfsUoAbrncDXADLw38Ivl6NCIvcs2xp7YOts2CSY/9cbn+sjIByoPTRUCyMSVoWhcawR0zT5R+uf7LL/8AKzOGWDn7p1clLsmy7G2I6/Way8vja/ubzd3V2dB8ZjDKQ2MEuOQNAvcTwADOrHioxWyUkra632bGWZYYHd3rrskrx4t15uBy35TddlldiW/Pg7JstkymJ91xIDSCOAhwIKo9h4/JoLm25TNlHlIjscnLrDe0+sIi3osjYeNSzrduEdQInn+HP2o38AcexPMVrWvDxe0gg74N4KI/UX4TdnWYt3GVZ+D94qqlr3j+HF219/AdbkaeUhBlcbOLF9vu+22G3XThoEkOQGUNFwey/wAcDJdvgC7Lnh08DqVxZUNLHtyFjmlrhyg5QqzbuP58l7bCpQwZe2Tu1zuURtyDncVOMIMKanCh4fa8xkLb7hrWta2/eDWhFfKRfSwbsj9v1UNMX6zZ5AzX63Xa2+/Lrbxf61srXxG19DeaB0VS3ga7Y5Lvyvyf3IqdovftTB+psQ3WpTSw8b4yGnkdmPMV6CAvbsiV0FRC6HumzQub+YSNI+IC9Rb/ABR4EvwgqmVM7SKWleHlxGSSVuVkbeG43E8F3Gg6HRERkUl1QneKPz8vVqtKS6oTvFH5+Xq0ETRERpVNT94VVejxdYVclDdT94VVejxdYVckZEREH8yRiYFsoDmuBBaReCDnBBzhYi1MTNm2k4vZE+EnKRDIWsv4muBDeYALcogyNj4qrNse4spRK8ePMTKeZp7EcwWqhgbTgNhaGtGZrQA0cgC8iIC5txx/e9R+Wm6hi6SXN2OP73qPy03UMRcYpERFF9WxcKqvB4g2VUyRAeIHXx88br2n1L5SIPtW3hpW4RX/ALTqpHtPiA6yL2GXN+C+LmzIiAiIg0eLn70ovSGf4K6iC5dxdfelF6Qz/BXUQRNfkkYlBEgBBzgi8HlCzFs4sbOtu8z0jGPPjw3wuv4Trch5wVqURGCoMSlm0TtdJHJNd4skxLOcNAv51uKalZRsaylY1jGi5rGtDWtHAAMgXlRAREQFJdUJ3ij8/L1arSkuqE7xR+fl6tBE0REaVTU/eFVXo8XWFXJQ3U/eFVXo8XWFXJGRERARTDCvHaywKqSmpKUy7C4sdIZdYC8d0Gi45Acl/EvkboR2gD3g/KgsyKM7oR2gD3g/Km6EdoA94PyoLMs/a2AVBbkrprSpWSSvDQXkvBOtAaMxuzAKc7oR2gD3g/Km6EdoA94Pyord7Vdl6DH7UnzJtV2XoMftSfMsJuhHaAPeD8qboR2gD3g/Kg3e1XZegx+1J8ybVdl6DH7UnzLCboR2gD3g/Km6EdoA94PyoN3tV2XoMftSfMm1XZegx+1J8ywm6EdoA94PypuhHaAPeD8qDd7Vdl6DH7UnzJtV2XoMftSfMsJuhHaAPeD8qboR2gD3g/KgoVBi6s+y5GTUVIxksbg5rg597XDfylaRRndCO0Ae8H5U3QjtAHvB+VBZkUZ3QjtAHvB+VN0I7QB7wflRFmRRndCO0Ae8H5UGqEO/QD3j/wCUFmRfJwWwiZhXSx1VIC1sgde13dNe1xa5pIz3EHKvrICkuqE7xR+fl6tVpSXVCd4o/Py9WgiaIiNKpqf+xq6sHP8AZ48nJKb1clCcX8v7p4QT01TkEr6mEE5BeX7LEecADlcFdkZEREGJwixRUOEk7qio2WOSTK/YpGta9112uIc03HIMy+ZtC0HlarpYvpqkogm20LQeVquli+mm0LQeVquli+mqSiCbbQtB5Wq6WL6abQtB5Wq6WL6apKIJttC0HlarpYvpptC0HlarpYvpqkogm20LQeVquli+mm0LQeVquli+mqSiCbbQtB5Wq6WL6abQtB5Wq6WL6apKIJttC0HlarpYvpptC0HlarpYvpqkogm20LQeVquli+mm0LQeVquli+mqSiCbbQtB5Wq6WL6abQtB5Wq6WL6apKIJttC0HlarpYvpoMQtAP4tV0sXyKkog9KxrGisCBlPZzdZFGLgL7zlN5JJzkkknlXuoiApLqhD2ij89N1arSiOPav/AGpV0tFSdk9jCSBl7ZM4NY08zb/6wglf2Z34T6kXQe1Yz8Q9lfqLWfx14Ivjcy1LKBDo9aJi3um60jY5+bMeRvGtfi8xgR4ZwgSlrKyMdsizE3ZNlYN9p+ByHev1skYmBbKAWuBBBF4IIuII3wo7hbiemsuX7XgS8tLSXCAPLJYzv7C/fHETxZcyCyIobQY6a/B0iHCWlD3NyXvDqac3cN41ruYBfXbqhISOyoZb+KVhCIraKTboODQZuljTdBwaDN0saCsopNug4NBm6WNN0HBoM3SxoKyik26Dg0GbpY03QcGgzdLGgrKKTboODQZuljTdBwaDN0saCsopNug4NBm6WNN0HBoM3SxoKyik26Dg0GbpY03QcGgzdLGgrKKTboODQZuljTdBwaDN0saCsopNug4NBm6WNN0HBoM3SxoKyik26Dg0GbpY03QcGgzdLGgrKKTboODQZuljTdBwaDN0saCsopKdUJDvUMvSxr5dfj2qrU7Xg/Rta92QEl1RJytY0Aeu8cSCn4ZYZQ4GwGWsIMhBEcIPZyv4BwN4TvKX4rMH5cL699q20L2Mkc9pI7F9RvBo/CwfENG8UwfxWVuF8wqsNJHsYbiWPd/yXt3mAZom/HiGdWihoY7MjZFRMEcUbQ1rGi5rQN4IrzXIv1EQQoiDJ4xPB+f/ANFc4Wr313KiIuPURERRERAREQEREBERAREQEREBERAREQEREHkpe7byhdCYre9u5Gr9RE1vAv1ERBERB//Z"/>
          <p:cNvSpPr>
            <a:spLocks noChangeAspect="1" noChangeArrowheads="1"/>
          </p:cNvSpPr>
          <p:nvPr/>
        </p:nvSpPr>
        <p:spPr bwMode="auto">
          <a:xfrm>
            <a:off x="73025" y="-700088"/>
            <a:ext cx="1466850" cy="1466851"/>
          </a:xfrm>
          <a:prstGeom prst="rect">
            <a:avLst/>
          </a:prstGeom>
          <a:noFill/>
          <a:ln w="9525">
            <a:noFill/>
            <a:miter lim="800000"/>
            <a:headEnd/>
            <a:tailEnd/>
          </a:ln>
        </p:spPr>
        <p:txBody>
          <a:bodyPr/>
          <a:lstStyle/>
          <a:p>
            <a:endParaRPr lang="en-US"/>
          </a:p>
        </p:txBody>
      </p:sp>
      <p:sp>
        <p:nvSpPr>
          <p:cNvPr id="80" name="Oval 79"/>
          <p:cNvSpPr/>
          <p:nvPr/>
        </p:nvSpPr>
        <p:spPr>
          <a:xfrm>
            <a:off x="7431088" y="5654559"/>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28712" name="Picture 58" descr="http://www.graphicsfactory.com/clip-art/image_files/tn_image/4/676284-tn_safe500.gif"/>
          <p:cNvPicPr>
            <a:picLocks noChangeAspect="1" noChangeArrowheads="1"/>
          </p:cNvPicPr>
          <p:nvPr/>
        </p:nvPicPr>
        <p:blipFill>
          <a:blip r:embed="rId3"/>
          <a:srcRect/>
          <a:stretch>
            <a:fillRect/>
          </a:stretch>
        </p:blipFill>
        <p:spPr bwMode="auto">
          <a:xfrm>
            <a:off x="1008063" y="5503747"/>
            <a:ext cx="666750" cy="869950"/>
          </a:xfrm>
          <a:prstGeom prst="rect">
            <a:avLst/>
          </a:prstGeom>
          <a:noFill/>
          <a:ln w="9525">
            <a:noFill/>
            <a:miter lim="800000"/>
            <a:headEnd/>
            <a:tailEnd/>
          </a:ln>
        </p:spPr>
      </p:pic>
      <p:grpSp>
        <p:nvGrpSpPr>
          <p:cNvPr id="7" name="Group 62"/>
          <p:cNvGrpSpPr>
            <a:grpSpLocks/>
          </p:cNvGrpSpPr>
          <p:nvPr/>
        </p:nvGrpSpPr>
        <p:grpSpPr bwMode="auto">
          <a:xfrm>
            <a:off x="465138" y="5667259"/>
            <a:ext cx="1295400" cy="530225"/>
            <a:chOff x="1067" y="2964"/>
            <a:chExt cx="477" cy="196"/>
          </a:xfrm>
        </p:grpSpPr>
        <p:sp>
          <p:nvSpPr>
            <p:cNvPr id="28715" name="Oval 63"/>
            <p:cNvSpPr>
              <a:spLocks noChangeArrowheads="1"/>
            </p:cNvSpPr>
            <p:nvPr/>
          </p:nvSpPr>
          <p:spPr bwMode="auto">
            <a:xfrm>
              <a:off x="1067" y="2964"/>
              <a:ext cx="196" cy="196"/>
            </a:xfrm>
            <a:prstGeom prst="ellipse">
              <a:avLst/>
            </a:prstGeom>
            <a:solidFill>
              <a:srgbClr val="8F0B01"/>
            </a:solidFill>
            <a:ln w="12700">
              <a:noFill/>
              <a:round/>
              <a:headEnd/>
              <a:tailEnd/>
            </a:ln>
          </p:spPr>
          <p:txBody>
            <a:bodyPr wrap="none" anchor="ctr"/>
            <a:lstStyle/>
            <a:p>
              <a:endParaRPr lang="en-US"/>
            </a:p>
          </p:txBody>
        </p:sp>
        <p:sp>
          <p:nvSpPr>
            <p:cNvPr id="28716" name="Rectangle 64"/>
            <p:cNvSpPr>
              <a:spLocks noChangeArrowheads="1"/>
            </p:cNvSpPr>
            <p:nvPr/>
          </p:nvSpPr>
          <p:spPr bwMode="auto">
            <a:xfrm>
              <a:off x="1151" y="3026"/>
              <a:ext cx="393" cy="56"/>
            </a:xfrm>
            <a:prstGeom prst="rect">
              <a:avLst/>
            </a:prstGeom>
            <a:solidFill>
              <a:srgbClr val="8F0B01"/>
            </a:solidFill>
            <a:ln w="12700">
              <a:noFill/>
              <a:miter lim="800000"/>
              <a:headEnd/>
              <a:tailEnd/>
            </a:ln>
          </p:spPr>
          <p:txBody>
            <a:bodyPr wrap="none" anchor="ctr"/>
            <a:lstStyle/>
            <a:p>
              <a:endParaRPr lang="en-US"/>
            </a:p>
          </p:txBody>
        </p:sp>
        <p:sp>
          <p:nvSpPr>
            <p:cNvPr id="28717" name="Rectangle 65"/>
            <p:cNvSpPr>
              <a:spLocks noChangeArrowheads="1"/>
            </p:cNvSpPr>
            <p:nvPr/>
          </p:nvSpPr>
          <p:spPr bwMode="auto">
            <a:xfrm>
              <a:off x="1420" y="3054"/>
              <a:ext cx="35" cy="78"/>
            </a:xfrm>
            <a:prstGeom prst="rect">
              <a:avLst/>
            </a:prstGeom>
            <a:solidFill>
              <a:srgbClr val="8F0B01"/>
            </a:solidFill>
            <a:ln w="12700">
              <a:noFill/>
              <a:miter lim="800000"/>
              <a:headEnd/>
              <a:tailEnd/>
            </a:ln>
          </p:spPr>
          <p:txBody>
            <a:bodyPr wrap="none" anchor="ctr"/>
            <a:lstStyle/>
            <a:p>
              <a:endParaRPr lang="en-US"/>
            </a:p>
          </p:txBody>
        </p:sp>
        <p:sp>
          <p:nvSpPr>
            <p:cNvPr id="28718" name="Rectangle 66"/>
            <p:cNvSpPr>
              <a:spLocks noChangeArrowheads="1"/>
            </p:cNvSpPr>
            <p:nvPr/>
          </p:nvSpPr>
          <p:spPr bwMode="auto">
            <a:xfrm>
              <a:off x="1478" y="3054"/>
              <a:ext cx="35" cy="78"/>
            </a:xfrm>
            <a:prstGeom prst="rect">
              <a:avLst/>
            </a:prstGeom>
            <a:solidFill>
              <a:srgbClr val="8F0B01"/>
            </a:solidFill>
            <a:ln w="12700">
              <a:noFill/>
              <a:miter lim="800000"/>
              <a:headEnd/>
              <a:tailEnd/>
            </a:ln>
          </p:spPr>
          <p:txBody>
            <a:bodyPr wrap="none" anchor="ctr"/>
            <a:lstStyle/>
            <a:p>
              <a:endParaRPr lang="en-US"/>
            </a:p>
          </p:txBody>
        </p:sp>
        <p:sp>
          <p:nvSpPr>
            <p:cNvPr id="28719" name="Oval 67"/>
            <p:cNvSpPr>
              <a:spLocks noChangeArrowheads="1"/>
            </p:cNvSpPr>
            <p:nvPr/>
          </p:nvSpPr>
          <p:spPr bwMode="auto">
            <a:xfrm>
              <a:off x="1126" y="3023"/>
              <a:ext cx="79" cy="79"/>
            </a:xfrm>
            <a:prstGeom prst="ellipse">
              <a:avLst/>
            </a:prstGeom>
            <a:solidFill>
              <a:schemeClr val="bg1"/>
            </a:solidFill>
            <a:ln w="12700">
              <a:noFill/>
              <a:round/>
              <a:headEnd/>
              <a:tailEnd/>
            </a:ln>
          </p:spPr>
          <p:txBody>
            <a:bodyPr wrap="none" anchor="ctr"/>
            <a:lstStyle/>
            <a:p>
              <a:endParaRPr lang="en-US"/>
            </a:p>
          </p:txBody>
        </p:sp>
      </p:grpSp>
      <p:sp>
        <p:nvSpPr>
          <p:cNvPr id="88" name="Oval 87"/>
          <p:cNvSpPr/>
          <p:nvPr/>
        </p:nvSpPr>
        <p:spPr>
          <a:xfrm>
            <a:off x="514350" y="5706947"/>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73" name="Picture 86" descr="F22.jpg"/>
          <p:cNvPicPr>
            <a:picLocks noChangeAspect="1"/>
          </p:cNvPicPr>
          <p:nvPr/>
        </p:nvPicPr>
        <p:blipFill>
          <a:blip r:embed="rId4"/>
          <a:srcRect/>
          <a:stretch>
            <a:fillRect/>
          </a:stretch>
        </p:blipFill>
        <p:spPr bwMode="auto">
          <a:xfrm>
            <a:off x="1219200" y="2133600"/>
            <a:ext cx="2781300" cy="1027112"/>
          </a:xfrm>
          <a:prstGeom prst="rect">
            <a:avLst/>
          </a:prstGeom>
          <a:noFill/>
          <a:ln w="9525">
            <a:noFill/>
            <a:miter lim="800000"/>
            <a:headEnd/>
            <a:tailEnd/>
          </a:ln>
        </p:spPr>
      </p:pic>
      <p:pic>
        <p:nvPicPr>
          <p:cNvPr id="74" name="Picture 86" descr="F22.jpg"/>
          <p:cNvPicPr>
            <a:picLocks noChangeAspect="1"/>
          </p:cNvPicPr>
          <p:nvPr/>
        </p:nvPicPr>
        <p:blipFill>
          <a:blip r:embed="rId4"/>
          <a:srcRect/>
          <a:stretch>
            <a:fillRect/>
          </a:stretch>
        </p:blipFill>
        <p:spPr bwMode="auto">
          <a:xfrm>
            <a:off x="5181600" y="2133600"/>
            <a:ext cx="2781300" cy="1027112"/>
          </a:xfrm>
          <a:prstGeom prst="rect">
            <a:avLst/>
          </a:prstGeom>
          <a:noFill/>
          <a:ln w="9525">
            <a:noFill/>
            <a:miter lim="800000"/>
            <a:headEnd/>
            <a:tailEnd/>
          </a:ln>
        </p:spPr>
      </p:pic>
      <p:sp>
        <p:nvSpPr>
          <p:cNvPr id="75" name="Rounded Rectangle 74"/>
          <p:cNvSpPr/>
          <p:nvPr/>
        </p:nvSpPr>
        <p:spPr>
          <a:xfrm>
            <a:off x="311150" y="3541597"/>
            <a:ext cx="845185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76" name="Picture 58" descr="http://www.graphicsfactory.com/clip-art/image_files/tn_image/4/676284-tn_safe500.gif"/>
          <p:cNvPicPr>
            <a:picLocks noChangeAspect="1" noChangeArrowheads="1"/>
          </p:cNvPicPr>
          <p:nvPr/>
        </p:nvPicPr>
        <p:blipFill>
          <a:blip r:embed="rId3"/>
          <a:srcRect/>
          <a:stretch>
            <a:fillRect/>
          </a:stretch>
        </p:blipFill>
        <p:spPr bwMode="auto">
          <a:xfrm>
            <a:off x="1016000" y="4525847"/>
            <a:ext cx="668338" cy="871537"/>
          </a:xfrm>
          <a:prstGeom prst="rect">
            <a:avLst/>
          </a:prstGeom>
          <a:noFill/>
          <a:ln w="9525">
            <a:noFill/>
            <a:miter lim="800000"/>
            <a:headEnd/>
            <a:tailEnd/>
          </a:ln>
        </p:spPr>
      </p:pic>
      <p:sp>
        <p:nvSpPr>
          <p:cNvPr id="77" name="Rectangle 76"/>
          <p:cNvSpPr>
            <a:spLocks noChangeArrowheads="1"/>
          </p:cNvSpPr>
          <p:nvPr/>
        </p:nvSpPr>
        <p:spPr bwMode="auto">
          <a:xfrm>
            <a:off x="1851025" y="3608272"/>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Encrypt</a:t>
            </a:r>
          </a:p>
        </p:txBody>
      </p:sp>
      <p:sp>
        <p:nvSpPr>
          <p:cNvPr id="79" name="Rectangle 78"/>
          <p:cNvSpPr>
            <a:spLocks noChangeArrowheads="1"/>
          </p:cNvSpPr>
          <p:nvPr/>
        </p:nvSpPr>
        <p:spPr bwMode="auto">
          <a:xfrm>
            <a:off x="1851025" y="4578234"/>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Sign</a:t>
            </a:r>
          </a:p>
        </p:txBody>
      </p:sp>
      <p:sp>
        <p:nvSpPr>
          <p:cNvPr id="81" name="Rectangle 80"/>
          <p:cNvSpPr>
            <a:spLocks noChangeArrowheads="1"/>
          </p:cNvSpPr>
          <p:nvPr/>
        </p:nvSpPr>
        <p:spPr bwMode="auto">
          <a:xfrm>
            <a:off x="5716588" y="3608272"/>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Decrypt</a:t>
            </a:r>
          </a:p>
        </p:txBody>
      </p:sp>
      <p:sp>
        <p:nvSpPr>
          <p:cNvPr id="83" name="Rectangle 82"/>
          <p:cNvSpPr>
            <a:spLocks noChangeArrowheads="1"/>
          </p:cNvSpPr>
          <p:nvPr/>
        </p:nvSpPr>
        <p:spPr bwMode="auto">
          <a:xfrm>
            <a:off x="5716588" y="4578234"/>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Check Signature</a:t>
            </a:r>
          </a:p>
        </p:txBody>
      </p:sp>
      <p:cxnSp>
        <p:nvCxnSpPr>
          <p:cNvPr id="84" name="Straight Arrow Connector 83"/>
          <p:cNvCxnSpPr>
            <a:cxnSpLocks noChangeShapeType="1"/>
            <a:endCxn id="77" idx="0"/>
          </p:cNvCxnSpPr>
          <p:nvPr/>
        </p:nvCxnSpPr>
        <p:spPr bwMode="auto">
          <a:xfrm rot="16200000" flipH="1">
            <a:off x="2471737" y="3457460"/>
            <a:ext cx="301625" cy="0"/>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85" name="Straight Arrow Connector 84"/>
          <p:cNvCxnSpPr>
            <a:cxnSpLocks noChangeShapeType="1"/>
            <a:stCxn id="77" idx="2"/>
            <a:endCxn id="79" idx="0"/>
          </p:cNvCxnSpPr>
          <p:nvPr/>
        </p:nvCxnSpPr>
        <p:spPr bwMode="auto">
          <a:xfrm rot="5400000">
            <a:off x="2466181" y="4420278"/>
            <a:ext cx="314325" cy="1588"/>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86" name="Straight Arrow Connector 85"/>
          <p:cNvCxnSpPr>
            <a:cxnSpLocks noChangeShapeType="1"/>
            <a:stCxn id="79" idx="2"/>
          </p:cNvCxnSpPr>
          <p:nvPr/>
        </p:nvCxnSpPr>
        <p:spPr bwMode="auto">
          <a:xfrm rot="5400000">
            <a:off x="2466181" y="5390241"/>
            <a:ext cx="314325" cy="1588"/>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87" name="Straight Arrow Connector 86"/>
          <p:cNvCxnSpPr>
            <a:cxnSpLocks noChangeShapeType="1"/>
            <a:endCxn id="81" idx="0"/>
          </p:cNvCxnSpPr>
          <p:nvPr/>
        </p:nvCxnSpPr>
        <p:spPr bwMode="auto">
          <a:xfrm rot="5400000">
            <a:off x="6337300" y="3457459"/>
            <a:ext cx="300038"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89" name="Straight Arrow Connector 88"/>
          <p:cNvCxnSpPr>
            <a:cxnSpLocks noChangeShapeType="1"/>
            <a:stCxn id="81" idx="2"/>
            <a:endCxn id="83" idx="0"/>
          </p:cNvCxnSpPr>
          <p:nvPr/>
        </p:nvCxnSpPr>
        <p:spPr bwMode="auto">
          <a:xfrm rot="5400000">
            <a:off x="6330156" y="4420278"/>
            <a:ext cx="314325"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90" name="Straight Arrow Connector 89"/>
          <p:cNvCxnSpPr>
            <a:cxnSpLocks noChangeShapeType="1"/>
            <a:stCxn id="83" idx="2"/>
          </p:cNvCxnSpPr>
          <p:nvPr/>
        </p:nvCxnSpPr>
        <p:spPr bwMode="auto">
          <a:xfrm rot="5400000">
            <a:off x="6330156" y="5390241"/>
            <a:ext cx="314325"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grpSp>
        <p:nvGrpSpPr>
          <p:cNvPr id="91" name="Group 74"/>
          <p:cNvGrpSpPr>
            <a:grpSpLocks/>
          </p:cNvGrpSpPr>
          <p:nvPr/>
        </p:nvGrpSpPr>
        <p:grpSpPr bwMode="auto">
          <a:xfrm>
            <a:off x="474663" y="4630622"/>
            <a:ext cx="1322387" cy="541337"/>
            <a:chOff x="7603420" y="3890903"/>
            <a:chExt cx="587516" cy="240180"/>
          </a:xfrm>
        </p:grpSpPr>
        <p:sp>
          <p:nvSpPr>
            <p:cNvPr id="92" name="Oval 63"/>
            <p:cNvSpPr>
              <a:spLocks noChangeArrowheads="1"/>
            </p:cNvSpPr>
            <p:nvPr/>
          </p:nvSpPr>
          <p:spPr bwMode="auto">
            <a:xfrm>
              <a:off x="7603420" y="3890903"/>
              <a:ext cx="241411" cy="240180"/>
            </a:xfrm>
            <a:prstGeom prst="ellipse">
              <a:avLst/>
            </a:prstGeom>
            <a:solidFill>
              <a:srgbClr val="00B050"/>
            </a:solidFill>
            <a:ln w="12700">
              <a:noFill/>
              <a:round/>
              <a:headEnd/>
              <a:tailEnd/>
            </a:ln>
          </p:spPr>
          <p:txBody>
            <a:bodyPr wrap="none" anchor="ctr"/>
            <a:lstStyle/>
            <a:p>
              <a:endParaRPr lang="en-US"/>
            </a:p>
          </p:txBody>
        </p:sp>
        <p:sp>
          <p:nvSpPr>
            <p:cNvPr id="93" name="Rectangle 64"/>
            <p:cNvSpPr>
              <a:spLocks noChangeArrowheads="1"/>
            </p:cNvSpPr>
            <p:nvPr/>
          </p:nvSpPr>
          <p:spPr bwMode="auto">
            <a:xfrm>
              <a:off x="7706882" y="3966878"/>
              <a:ext cx="484054" cy="68623"/>
            </a:xfrm>
            <a:prstGeom prst="rect">
              <a:avLst/>
            </a:prstGeom>
            <a:solidFill>
              <a:srgbClr val="00B050"/>
            </a:solidFill>
            <a:ln w="12700">
              <a:noFill/>
              <a:miter lim="800000"/>
              <a:headEnd/>
              <a:tailEnd/>
            </a:ln>
          </p:spPr>
          <p:txBody>
            <a:bodyPr wrap="none" anchor="ctr"/>
            <a:lstStyle/>
            <a:p>
              <a:endParaRPr lang="en-US"/>
            </a:p>
          </p:txBody>
        </p:sp>
        <p:sp>
          <p:nvSpPr>
            <p:cNvPr id="94" name="Rectangle 65"/>
            <p:cNvSpPr>
              <a:spLocks noChangeArrowheads="1"/>
            </p:cNvSpPr>
            <p:nvPr/>
          </p:nvSpPr>
          <p:spPr bwMode="auto">
            <a:xfrm>
              <a:off x="8038206"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95" name="Rectangle 66"/>
            <p:cNvSpPr>
              <a:spLocks noChangeArrowheads="1"/>
            </p:cNvSpPr>
            <p:nvPr/>
          </p:nvSpPr>
          <p:spPr bwMode="auto">
            <a:xfrm>
              <a:off x="8109644"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96" name="Oval 67"/>
            <p:cNvSpPr>
              <a:spLocks noChangeArrowheads="1"/>
            </p:cNvSpPr>
            <p:nvPr/>
          </p:nvSpPr>
          <p:spPr bwMode="auto">
            <a:xfrm>
              <a:off x="7676090" y="3963202"/>
              <a:ext cx="97303" cy="96807"/>
            </a:xfrm>
            <a:prstGeom prst="ellipse">
              <a:avLst/>
            </a:prstGeom>
            <a:solidFill>
              <a:schemeClr val="bg1"/>
            </a:solidFill>
            <a:ln w="12700">
              <a:noFill/>
              <a:round/>
              <a:headEnd/>
              <a:tailEnd/>
            </a:ln>
          </p:spPr>
          <p:txBody>
            <a:bodyPr wrap="none" anchor="ctr"/>
            <a:lstStyle/>
            <a:p>
              <a:endParaRPr lang="en-US"/>
            </a:p>
          </p:txBody>
        </p:sp>
      </p:grpSp>
      <p:pic>
        <p:nvPicPr>
          <p:cNvPr id="97" name="Picture 58" descr="http://www.graphicsfactory.com/clip-art/image_files/tn_image/4/676284-tn_safe500.gif"/>
          <p:cNvPicPr>
            <a:picLocks noChangeAspect="1" noChangeArrowheads="1"/>
          </p:cNvPicPr>
          <p:nvPr/>
        </p:nvPicPr>
        <p:blipFill>
          <a:blip r:embed="rId3"/>
          <a:srcRect/>
          <a:stretch>
            <a:fillRect/>
          </a:stretch>
        </p:blipFill>
        <p:spPr bwMode="auto">
          <a:xfrm>
            <a:off x="7843838" y="3566997"/>
            <a:ext cx="666750" cy="871537"/>
          </a:xfrm>
          <a:prstGeom prst="rect">
            <a:avLst/>
          </a:prstGeom>
          <a:noFill/>
          <a:ln w="9525">
            <a:noFill/>
            <a:miter lim="800000"/>
            <a:headEnd/>
            <a:tailEnd/>
          </a:ln>
        </p:spPr>
      </p:pic>
      <p:grpSp>
        <p:nvGrpSpPr>
          <p:cNvPr id="100" name="Group 82"/>
          <p:cNvGrpSpPr>
            <a:grpSpLocks/>
          </p:cNvGrpSpPr>
          <p:nvPr/>
        </p:nvGrpSpPr>
        <p:grpSpPr bwMode="auto">
          <a:xfrm>
            <a:off x="7346950" y="3665422"/>
            <a:ext cx="1322388" cy="539750"/>
            <a:chOff x="1461926" y="3876118"/>
            <a:chExt cx="587516" cy="240180"/>
          </a:xfrm>
        </p:grpSpPr>
        <p:sp>
          <p:nvSpPr>
            <p:cNvPr id="101" name="Oval 63"/>
            <p:cNvSpPr>
              <a:spLocks noChangeArrowheads="1"/>
            </p:cNvSpPr>
            <p:nvPr/>
          </p:nvSpPr>
          <p:spPr bwMode="auto">
            <a:xfrm>
              <a:off x="1461926" y="3876118"/>
              <a:ext cx="241411" cy="240180"/>
            </a:xfrm>
            <a:prstGeom prst="ellipse">
              <a:avLst/>
            </a:prstGeom>
            <a:solidFill>
              <a:srgbClr val="00B0F0"/>
            </a:solidFill>
            <a:ln w="12700">
              <a:noFill/>
              <a:round/>
              <a:headEnd/>
              <a:tailEnd/>
            </a:ln>
          </p:spPr>
          <p:txBody>
            <a:bodyPr wrap="none" anchor="ctr"/>
            <a:lstStyle/>
            <a:p>
              <a:endParaRPr lang="en-US"/>
            </a:p>
          </p:txBody>
        </p:sp>
        <p:sp>
          <p:nvSpPr>
            <p:cNvPr id="102" name="Rectangle 64"/>
            <p:cNvSpPr>
              <a:spLocks noChangeArrowheads="1"/>
            </p:cNvSpPr>
            <p:nvPr/>
          </p:nvSpPr>
          <p:spPr bwMode="auto">
            <a:xfrm>
              <a:off x="1565388" y="3952093"/>
              <a:ext cx="484054" cy="68623"/>
            </a:xfrm>
            <a:prstGeom prst="rect">
              <a:avLst/>
            </a:prstGeom>
            <a:solidFill>
              <a:srgbClr val="00B0F0"/>
            </a:solidFill>
            <a:ln w="12700">
              <a:noFill/>
              <a:miter lim="800000"/>
              <a:headEnd/>
              <a:tailEnd/>
            </a:ln>
          </p:spPr>
          <p:txBody>
            <a:bodyPr wrap="none" anchor="ctr"/>
            <a:lstStyle/>
            <a:p>
              <a:endParaRPr lang="en-US"/>
            </a:p>
          </p:txBody>
        </p:sp>
        <p:sp>
          <p:nvSpPr>
            <p:cNvPr id="103" name="Rectangle 65"/>
            <p:cNvSpPr>
              <a:spLocks noChangeArrowheads="1"/>
            </p:cNvSpPr>
            <p:nvPr/>
          </p:nvSpPr>
          <p:spPr bwMode="auto">
            <a:xfrm>
              <a:off x="1896712"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104" name="Rectangle 66"/>
            <p:cNvSpPr>
              <a:spLocks noChangeArrowheads="1"/>
            </p:cNvSpPr>
            <p:nvPr/>
          </p:nvSpPr>
          <p:spPr bwMode="auto">
            <a:xfrm>
              <a:off x="1968150"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105" name="Oval 67"/>
            <p:cNvSpPr>
              <a:spLocks noChangeArrowheads="1"/>
            </p:cNvSpPr>
            <p:nvPr/>
          </p:nvSpPr>
          <p:spPr bwMode="auto">
            <a:xfrm>
              <a:off x="1534596" y="3948417"/>
              <a:ext cx="97303" cy="96807"/>
            </a:xfrm>
            <a:prstGeom prst="ellipse">
              <a:avLst/>
            </a:prstGeom>
            <a:solidFill>
              <a:schemeClr val="bg1"/>
            </a:solidFill>
            <a:ln w="12700">
              <a:noFill/>
              <a:round/>
              <a:headEnd/>
              <a:tailEnd/>
            </a:ln>
          </p:spPr>
          <p:txBody>
            <a:bodyPr wrap="none" anchor="ctr"/>
            <a:lstStyle/>
            <a:p>
              <a:endParaRPr lang="en-US"/>
            </a:p>
          </p:txBody>
        </p:sp>
      </p:grpSp>
      <p:sp>
        <p:nvSpPr>
          <p:cNvPr id="106" name="Oval 105"/>
          <p:cNvSpPr/>
          <p:nvPr/>
        </p:nvSpPr>
        <p:spPr>
          <a:xfrm>
            <a:off x="523875" y="4686184"/>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07" name="Oval 106"/>
          <p:cNvSpPr/>
          <p:nvPr/>
        </p:nvSpPr>
        <p:spPr>
          <a:xfrm>
            <a:off x="7404100" y="3719397"/>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grpSp>
        <p:nvGrpSpPr>
          <p:cNvPr id="108" name="Group 82"/>
          <p:cNvGrpSpPr>
            <a:grpSpLocks/>
          </p:cNvGrpSpPr>
          <p:nvPr/>
        </p:nvGrpSpPr>
        <p:grpSpPr bwMode="auto">
          <a:xfrm>
            <a:off x="449263" y="3647959"/>
            <a:ext cx="1322387" cy="539750"/>
            <a:chOff x="1461926" y="3876118"/>
            <a:chExt cx="587516" cy="240180"/>
          </a:xfrm>
        </p:grpSpPr>
        <p:sp>
          <p:nvSpPr>
            <p:cNvPr id="109" name="Oval 63"/>
            <p:cNvSpPr>
              <a:spLocks noChangeArrowheads="1"/>
            </p:cNvSpPr>
            <p:nvPr/>
          </p:nvSpPr>
          <p:spPr bwMode="auto">
            <a:xfrm>
              <a:off x="1461926" y="3876118"/>
              <a:ext cx="241411" cy="240180"/>
            </a:xfrm>
            <a:prstGeom prst="ellipse">
              <a:avLst/>
            </a:prstGeom>
            <a:solidFill>
              <a:srgbClr val="00B0F0"/>
            </a:solidFill>
            <a:ln w="12700">
              <a:noFill/>
              <a:round/>
              <a:headEnd/>
              <a:tailEnd/>
            </a:ln>
          </p:spPr>
          <p:txBody>
            <a:bodyPr wrap="none" anchor="ctr"/>
            <a:lstStyle/>
            <a:p>
              <a:endParaRPr lang="en-US"/>
            </a:p>
          </p:txBody>
        </p:sp>
        <p:sp>
          <p:nvSpPr>
            <p:cNvPr id="110" name="Rectangle 64"/>
            <p:cNvSpPr>
              <a:spLocks noChangeArrowheads="1"/>
            </p:cNvSpPr>
            <p:nvPr/>
          </p:nvSpPr>
          <p:spPr bwMode="auto">
            <a:xfrm>
              <a:off x="1565388" y="3952093"/>
              <a:ext cx="484054" cy="68623"/>
            </a:xfrm>
            <a:prstGeom prst="rect">
              <a:avLst/>
            </a:prstGeom>
            <a:solidFill>
              <a:srgbClr val="00B0F0"/>
            </a:solidFill>
            <a:ln w="12700">
              <a:noFill/>
              <a:miter lim="800000"/>
              <a:headEnd/>
              <a:tailEnd/>
            </a:ln>
          </p:spPr>
          <p:txBody>
            <a:bodyPr wrap="none" anchor="ctr"/>
            <a:lstStyle/>
            <a:p>
              <a:endParaRPr lang="en-US"/>
            </a:p>
          </p:txBody>
        </p:sp>
        <p:sp>
          <p:nvSpPr>
            <p:cNvPr id="111" name="Rectangle 65"/>
            <p:cNvSpPr>
              <a:spLocks noChangeArrowheads="1"/>
            </p:cNvSpPr>
            <p:nvPr/>
          </p:nvSpPr>
          <p:spPr bwMode="auto">
            <a:xfrm>
              <a:off x="1896712"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112" name="Rectangle 66"/>
            <p:cNvSpPr>
              <a:spLocks noChangeArrowheads="1"/>
            </p:cNvSpPr>
            <p:nvPr/>
          </p:nvSpPr>
          <p:spPr bwMode="auto">
            <a:xfrm>
              <a:off x="1968150"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113" name="Oval 67"/>
            <p:cNvSpPr>
              <a:spLocks noChangeArrowheads="1"/>
            </p:cNvSpPr>
            <p:nvPr/>
          </p:nvSpPr>
          <p:spPr bwMode="auto">
            <a:xfrm>
              <a:off x="1534596" y="3948417"/>
              <a:ext cx="97303" cy="96807"/>
            </a:xfrm>
            <a:prstGeom prst="ellipse">
              <a:avLst/>
            </a:prstGeom>
            <a:solidFill>
              <a:schemeClr val="bg1"/>
            </a:solidFill>
            <a:ln w="12700">
              <a:noFill/>
              <a:round/>
              <a:headEnd/>
              <a:tailEnd/>
            </a:ln>
          </p:spPr>
          <p:txBody>
            <a:bodyPr wrap="none" anchor="ctr"/>
            <a:lstStyle/>
            <a:p>
              <a:endParaRPr lang="en-US"/>
            </a:p>
          </p:txBody>
        </p:sp>
      </p:grpSp>
      <p:grpSp>
        <p:nvGrpSpPr>
          <p:cNvPr id="114" name="Group 74"/>
          <p:cNvGrpSpPr>
            <a:grpSpLocks/>
          </p:cNvGrpSpPr>
          <p:nvPr/>
        </p:nvGrpSpPr>
        <p:grpSpPr bwMode="auto">
          <a:xfrm>
            <a:off x="7354888" y="4638559"/>
            <a:ext cx="1322387" cy="541338"/>
            <a:chOff x="7603420" y="3890903"/>
            <a:chExt cx="587516" cy="240180"/>
          </a:xfrm>
        </p:grpSpPr>
        <p:sp>
          <p:nvSpPr>
            <p:cNvPr id="115" name="Oval 63"/>
            <p:cNvSpPr>
              <a:spLocks noChangeArrowheads="1"/>
            </p:cNvSpPr>
            <p:nvPr/>
          </p:nvSpPr>
          <p:spPr bwMode="auto">
            <a:xfrm>
              <a:off x="7603420" y="3890903"/>
              <a:ext cx="241411" cy="240180"/>
            </a:xfrm>
            <a:prstGeom prst="ellipse">
              <a:avLst/>
            </a:prstGeom>
            <a:solidFill>
              <a:srgbClr val="00B050"/>
            </a:solidFill>
            <a:ln w="12700">
              <a:noFill/>
              <a:round/>
              <a:headEnd/>
              <a:tailEnd/>
            </a:ln>
          </p:spPr>
          <p:txBody>
            <a:bodyPr wrap="none" anchor="ctr"/>
            <a:lstStyle/>
            <a:p>
              <a:endParaRPr lang="en-US"/>
            </a:p>
          </p:txBody>
        </p:sp>
        <p:sp>
          <p:nvSpPr>
            <p:cNvPr id="116" name="Rectangle 64"/>
            <p:cNvSpPr>
              <a:spLocks noChangeArrowheads="1"/>
            </p:cNvSpPr>
            <p:nvPr/>
          </p:nvSpPr>
          <p:spPr bwMode="auto">
            <a:xfrm>
              <a:off x="7706882" y="3966878"/>
              <a:ext cx="484054" cy="68623"/>
            </a:xfrm>
            <a:prstGeom prst="rect">
              <a:avLst/>
            </a:prstGeom>
            <a:solidFill>
              <a:srgbClr val="00B050"/>
            </a:solidFill>
            <a:ln w="12700">
              <a:noFill/>
              <a:miter lim="800000"/>
              <a:headEnd/>
              <a:tailEnd/>
            </a:ln>
          </p:spPr>
          <p:txBody>
            <a:bodyPr wrap="none" anchor="ctr"/>
            <a:lstStyle/>
            <a:p>
              <a:endParaRPr lang="en-US"/>
            </a:p>
          </p:txBody>
        </p:sp>
        <p:sp>
          <p:nvSpPr>
            <p:cNvPr id="117" name="Rectangle 65"/>
            <p:cNvSpPr>
              <a:spLocks noChangeArrowheads="1"/>
            </p:cNvSpPr>
            <p:nvPr/>
          </p:nvSpPr>
          <p:spPr bwMode="auto">
            <a:xfrm>
              <a:off x="8038206"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118" name="Rectangle 66"/>
            <p:cNvSpPr>
              <a:spLocks noChangeArrowheads="1"/>
            </p:cNvSpPr>
            <p:nvPr/>
          </p:nvSpPr>
          <p:spPr bwMode="auto">
            <a:xfrm>
              <a:off x="8109644"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119" name="Oval 67"/>
            <p:cNvSpPr>
              <a:spLocks noChangeArrowheads="1"/>
            </p:cNvSpPr>
            <p:nvPr/>
          </p:nvSpPr>
          <p:spPr bwMode="auto">
            <a:xfrm>
              <a:off x="7676090" y="3963202"/>
              <a:ext cx="97303" cy="96807"/>
            </a:xfrm>
            <a:prstGeom prst="ellipse">
              <a:avLst/>
            </a:prstGeom>
            <a:solidFill>
              <a:schemeClr val="bg1"/>
            </a:solidFill>
            <a:ln w="12700">
              <a:noFill/>
              <a:round/>
              <a:headEnd/>
              <a:tailEnd/>
            </a:ln>
          </p:spPr>
          <p:txBody>
            <a:bodyPr wrap="none" anchor="ctr"/>
            <a:lstStyle/>
            <a:p>
              <a:endParaRPr lang="en-US"/>
            </a:p>
          </p:txBody>
        </p:sp>
      </p:grpSp>
      <p:sp>
        <p:nvSpPr>
          <p:cNvPr id="120" name="TextBox 91"/>
          <p:cNvSpPr txBox="1">
            <a:spLocks noChangeArrowheads="1"/>
          </p:cNvSpPr>
          <p:nvPr/>
        </p:nvSpPr>
        <p:spPr bwMode="auto">
          <a:xfrm>
            <a:off x="3657600" y="4114800"/>
            <a:ext cx="1858201" cy="646331"/>
          </a:xfrm>
          <a:prstGeom prst="rect">
            <a:avLst/>
          </a:prstGeom>
          <a:noFill/>
          <a:ln w="9525">
            <a:noFill/>
            <a:miter lim="800000"/>
            <a:headEnd/>
            <a:tailEnd/>
          </a:ln>
        </p:spPr>
        <p:txBody>
          <a:bodyPr wrap="none">
            <a:spAutoFit/>
          </a:bodyPr>
          <a:lstStyle/>
          <a:p>
            <a:pPr algn="ctr"/>
            <a:r>
              <a:rPr lang="en-US" dirty="0" err="1" smtClean="0">
                <a:solidFill>
                  <a:schemeClr val="bg2"/>
                </a:solidFill>
              </a:rPr>
              <a:t>PKI</a:t>
            </a:r>
            <a:r>
              <a:rPr lang="en-US" dirty="0" smtClean="0">
                <a:solidFill>
                  <a:schemeClr val="bg2"/>
                </a:solidFill>
              </a:rPr>
              <a:t>-based</a:t>
            </a:r>
          </a:p>
          <a:p>
            <a:pPr algn="ctr"/>
            <a:r>
              <a:rPr lang="en-US" dirty="0" smtClean="0">
                <a:solidFill>
                  <a:schemeClr val="bg2"/>
                </a:solidFill>
              </a:rPr>
              <a:t>Asymmetric Keys</a:t>
            </a:r>
            <a:endParaRPr lang="en-US" dirty="0">
              <a:solidFill>
                <a:schemeClr val="bg2"/>
              </a:solidFill>
            </a:endParaRPr>
          </a:p>
        </p:txBody>
      </p:sp>
      <p:sp>
        <p:nvSpPr>
          <p:cNvPr id="121" name="TextBox 91"/>
          <p:cNvSpPr txBox="1">
            <a:spLocks noChangeArrowheads="1"/>
          </p:cNvSpPr>
          <p:nvPr/>
        </p:nvSpPr>
        <p:spPr bwMode="auto">
          <a:xfrm>
            <a:off x="3733800" y="3581400"/>
            <a:ext cx="1665841" cy="369332"/>
          </a:xfrm>
          <a:prstGeom prst="rect">
            <a:avLst/>
          </a:prstGeom>
          <a:noFill/>
          <a:ln w="9525">
            <a:noFill/>
            <a:miter lim="800000"/>
            <a:headEnd/>
            <a:tailEnd/>
          </a:ln>
        </p:spPr>
        <p:txBody>
          <a:bodyPr wrap="none">
            <a:spAutoFit/>
          </a:bodyPr>
          <a:lstStyle/>
          <a:p>
            <a:r>
              <a:rPr lang="en-US" dirty="0" err="1">
                <a:solidFill>
                  <a:schemeClr val="bg2"/>
                </a:solidFill>
              </a:rPr>
              <a:t>COMSEC</a:t>
            </a:r>
            <a:r>
              <a:rPr lang="en-US" dirty="0">
                <a:solidFill>
                  <a:schemeClr val="bg2"/>
                </a:solidFill>
              </a:rPr>
              <a:t> Keys</a:t>
            </a:r>
          </a:p>
        </p:txBody>
      </p:sp>
      <p:sp>
        <p:nvSpPr>
          <p:cNvPr id="122" name="TextBox 92"/>
          <p:cNvSpPr txBox="1">
            <a:spLocks noChangeArrowheads="1"/>
          </p:cNvSpPr>
          <p:nvPr/>
        </p:nvSpPr>
        <p:spPr bwMode="auto">
          <a:xfrm>
            <a:off x="3657600" y="5410200"/>
            <a:ext cx="1768433" cy="369332"/>
          </a:xfrm>
          <a:prstGeom prst="rect">
            <a:avLst/>
          </a:prstGeom>
          <a:noFill/>
          <a:ln w="9525">
            <a:noFill/>
            <a:miter lim="800000"/>
            <a:headEnd/>
            <a:tailEnd/>
          </a:ln>
        </p:spPr>
        <p:txBody>
          <a:bodyPr wrap="none">
            <a:spAutoFit/>
          </a:bodyPr>
          <a:lstStyle/>
          <a:p>
            <a:r>
              <a:rPr lang="en-US" dirty="0" err="1">
                <a:solidFill>
                  <a:schemeClr val="bg2"/>
                </a:solidFill>
              </a:rPr>
              <a:t>TRANSEC</a:t>
            </a:r>
            <a:r>
              <a:rPr lang="en-US" dirty="0">
                <a:solidFill>
                  <a:schemeClr val="bg2"/>
                </a:solidFill>
              </a:rPr>
              <a:t> Keys</a:t>
            </a:r>
          </a:p>
        </p:txBody>
      </p:sp>
      <p:sp>
        <p:nvSpPr>
          <p:cNvPr id="123" name="TextBox 91"/>
          <p:cNvSpPr txBox="1">
            <a:spLocks noChangeArrowheads="1"/>
          </p:cNvSpPr>
          <p:nvPr/>
        </p:nvSpPr>
        <p:spPr bwMode="auto">
          <a:xfrm>
            <a:off x="3657600" y="6096000"/>
            <a:ext cx="1729961" cy="369332"/>
          </a:xfrm>
          <a:prstGeom prst="rect">
            <a:avLst/>
          </a:prstGeom>
          <a:noFill/>
          <a:ln w="9525">
            <a:noFill/>
            <a:miter lim="800000"/>
            <a:headEnd/>
            <a:tailEnd/>
          </a:ln>
        </p:spPr>
        <p:txBody>
          <a:bodyPr wrap="none">
            <a:spAutoFit/>
          </a:bodyPr>
          <a:lstStyle/>
          <a:p>
            <a:r>
              <a:rPr lang="en-US" dirty="0" smtClean="0">
                <a:solidFill>
                  <a:schemeClr val="bg2"/>
                </a:solidFill>
              </a:rPr>
              <a:t>Symmetric </a:t>
            </a:r>
            <a:r>
              <a:rPr lang="en-US" dirty="0">
                <a:solidFill>
                  <a:schemeClr val="bg2"/>
                </a:solidFill>
              </a:rPr>
              <a:t>Keys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200400"/>
            <a:ext cx="7772400" cy="720725"/>
          </a:xfrm>
        </p:spPr>
        <p:txBody>
          <a:bodyPr/>
          <a:lstStyle/>
          <a:p>
            <a:pPr algn="ctr">
              <a:defRPr/>
            </a:pPr>
            <a:r>
              <a:rPr lang="en-US" dirty="0" smtClean="0">
                <a:ea typeface="ＭＳ Ｐゴシック" charset="-128"/>
              </a:rPr>
              <a:t>Spread spectrum 101</a:t>
            </a:r>
            <a:endParaRPr lang="en-US" dirty="0">
              <a:ea typeface="ＭＳ Ｐゴシック" charset="-128"/>
            </a:endParaRPr>
          </a:p>
        </p:txBody>
      </p:sp>
      <p:sp>
        <p:nvSpPr>
          <p:cNvPr id="4" name="Down Arrow 3">
            <a:hlinkClick r:id="rId2"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52600" y="152400"/>
            <a:ext cx="5410200" cy="1143000"/>
          </a:xfrm>
        </p:spPr>
        <p:txBody>
          <a:bodyPr/>
          <a:lstStyle/>
          <a:p>
            <a:r>
              <a:rPr lang="en-US" sz="2400" smtClean="0"/>
              <a:t>Narrowband communications work fine in an nice, friendly, ideal world.</a:t>
            </a:r>
          </a:p>
        </p:txBody>
      </p:sp>
      <p:sp>
        <p:nvSpPr>
          <p:cNvPr id="18435" name="Rectangle 3"/>
          <p:cNvSpPr>
            <a:spLocks noChangeArrowheads="1"/>
          </p:cNvSpPr>
          <p:nvPr/>
        </p:nvSpPr>
        <p:spPr bwMode="auto">
          <a:xfrm>
            <a:off x="381000" y="1447800"/>
            <a:ext cx="8382000" cy="4953000"/>
          </a:xfrm>
          <a:prstGeom prst="rect">
            <a:avLst/>
          </a:prstGeom>
          <a:solidFill>
            <a:srgbClr val="3366FF"/>
          </a:solidFill>
          <a:ln w="9525">
            <a:solidFill>
              <a:schemeClr val="tx1"/>
            </a:solidFill>
            <a:miter lim="800000"/>
            <a:headEnd/>
            <a:tailEnd/>
          </a:ln>
        </p:spPr>
        <p:txBody>
          <a:bodyPr wrap="none" anchor="ctr"/>
          <a:lstStyle/>
          <a:p>
            <a:endParaRPr lang="en-US">
              <a:latin typeface="Tahoma" pitchFamily="34" charset="0"/>
            </a:endParaRPr>
          </a:p>
        </p:txBody>
      </p:sp>
      <p:pic>
        <p:nvPicPr>
          <p:cNvPr id="18436" name="Picture 4" descr="MCj03333020000[1]"/>
          <p:cNvPicPr>
            <a:picLocks noChangeAspect="1" noChangeArrowheads="1"/>
          </p:cNvPicPr>
          <p:nvPr/>
        </p:nvPicPr>
        <p:blipFill>
          <a:blip r:embed="rId2"/>
          <a:srcRect/>
          <a:stretch>
            <a:fillRect/>
          </a:stretch>
        </p:blipFill>
        <p:spPr bwMode="auto">
          <a:xfrm flipH="1">
            <a:off x="1185863" y="3648075"/>
            <a:ext cx="1547812" cy="1803400"/>
          </a:xfrm>
          <a:prstGeom prst="rect">
            <a:avLst/>
          </a:prstGeom>
          <a:noFill/>
          <a:ln w="9525">
            <a:noFill/>
            <a:miter lim="800000"/>
            <a:headEnd/>
            <a:tailEnd/>
          </a:ln>
        </p:spPr>
      </p:pic>
      <p:pic>
        <p:nvPicPr>
          <p:cNvPr id="18437" name="Picture 5" descr="MCj03333300000[1]"/>
          <p:cNvPicPr>
            <a:picLocks noChangeAspect="1" noChangeArrowheads="1"/>
          </p:cNvPicPr>
          <p:nvPr/>
        </p:nvPicPr>
        <p:blipFill>
          <a:blip r:embed="rId3"/>
          <a:srcRect/>
          <a:stretch>
            <a:fillRect/>
          </a:stretch>
        </p:blipFill>
        <p:spPr bwMode="auto">
          <a:xfrm>
            <a:off x="6900863" y="3724275"/>
            <a:ext cx="1176337" cy="1762125"/>
          </a:xfrm>
          <a:prstGeom prst="rect">
            <a:avLst/>
          </a:prstGeom>
          <a:noFill/>
          <a:ln w="9525">
            <a:noFill/>
            <a:miter lim="800000"/>
            <a:headEnd/>
            <a:tailEnd/>
          </a:ln>
        </p:spPr>
      </p:pic>
      <p:pic>
        <p:nvPicPr>
          <p:cNvPr id="18438" name="Picture 6" descr="MCNA01847_0000[1]"/>
          <p:cNvPicPr>
            <a:picLocks noChangeAspect="1" noChangeArrowheads="1"/>
          </p:cNvPicPr>
          <p:nvPr/>
        </p:nvPicPr>
        <p:blipFill>
          <a:blip r:embed="rId4"/>
          <a:srcRect/>
          <a:stretch>
            <a:fillRect/>
          </a:stretch>
        </p:blipFill>
        <p:spPr bwMode="auto">
          <a:xfrm>
            <a:off x="2633663" y="4257675"/>
            <a:ext cx="4114800" cy="468313"/>
          </a:xfrm>
          <a:prstGeom prst="rect">
            <a:avLst/>
          </a:prstGeom>
          <a:noFill/>
          <a:ln w="9525">
            <a:noFill/>
            <a:miter lim="800000"/>
            <a:headEnd/>
            <a:tailEnd/>
          </a:ln>
        </p:spPr>
      </p:pic>
      <p:sp>
        <p:nvSpPr>
          <p:cNvPr id="18439" name="Text Box 7"/>
          <p:cNvSpPr txBox="1">
            <a:spLocks noChangeArrowheads="1"/>
          </p:cNvSpPr>
          <p:nvPr/>
        </p:nvSpPr>
        <p:spPr bwMode="auto">
          <a:xfrm>
            <a:off x="4614863" y="4638675"/>
            <a:ext cx="471487" cy="366713"/>
          </a:xfrm>
          <a:prstGeom prst="rect">
            <a:avLst/>
          </a:prstGeom>
          <a:noFill/>
          <a:ln w="9525">
            <a:noFill/>
            <a:miter lim="800000"/>
            <a:headEnd/>
            <a:tailEnd/>
          </a:ln>
        </p:spPr>
        <p:txBody>
          <a:bodyPr wrap="none">
            <a:spAutoFit/>
          </a:bodyPr>
          <a:lstStyle/>
          <a:p>
            <a:r>
              <a:rPr lang="en-US">
                <a:solidFill>
                  <a:srgbClr val="000000"/>
                </a:solidFill>
                <a:latin typeface="Tahoma" pitchFamily="34" charset="0"/>
              </a:rPr>
              <a:t>NB</a:t>
            </a:r>
          </a:p>
        </p:txBody>
      </p:sp>
      <p:sp>
        <p:nvSpPr>
          <p:cNvPr id="18440" name="Text Box 8"/>
          <p:cNvSpPr txBox="1">
            <a:spLocks noChangeArrowheads="1"/>
          </p:cNvSpPr>
          <p:nvPr/>
        </p:nvSpPr>
        <p:spPr bwMode="auto">
          <a:xfrm>
            <a:off x="1143000" y="3352800"/>
            <a:ext cx="1600200" cy="304800"/>
          </a:xfrm>
          <a:prstGeom prst="rect">
            <a:avLst/>
          </a:prstGeom>
          <a:noFill/>
          <a:ln w="9525">
            <a:noFill/>
            <a:miter lim="800000"/>
            <a:headEnd/>
            <a:tailEnd/>
          </a:ln>
        </p:spPr>
        <p:txBody>
          <a:bodyPr>
            <a:spAutoFit/>
          </a:bodyPr>
          <a:lstStyle/>
          <a:p>
            <a:pPr marL="342900" indent="-342900"/>
            <a:r>
              <a:rPr lang="en-US">
                <a:solidFill>
                  <a:srgbClr val="000000"/>
                </a:solidFill>
                <a:latin typeface="Tahoma" pitchFamily="34" charset="0"/>
              </a:rPr>
              <a:t>Chan = 14</a:t>
            </a:r>
          </a:p>
        </p:txBody>
      </p:sp>
      <p:sp>
        <p:nvSpPr>
          <p:cNvPr id="18441" name="Text Box 9"/>
          <p:cNvSpPr txBox="1">
            <a:spLocks noChangeArrowheads="1"/>
          </p:cNvSpPr>
          <p:nvPr/>
        </p:nvSpPr>
        <p:spPr bwMode="auto">
          <a:xfrm>
            <a:off x="6477000" y="3505200"/>
            <a:ext cx="1600200" cy="304800"/>
          </a:xfrm>
          <a:prstGeom prst="rect">
            <a:avLst/>
          </a:prstGeom>
          <a:noFill/>
          <a:ln w="9525">
            <a:noFill/>
            <a:miter lim="800000"/>
            <a:headEnd/>
            <a:tailEnd/>
          </a:ln>
        </p:spPr>
        <p:txBody>
          <a:bodyPr>
            <a:spAutoFit/>
          </a:bodyPr>
          <a:lstStyle/>
          <a:p>
            <a:pPr marL="342900" indent="-342900"/>
            <a:r>
              <a:rPr lang="en-US">
                <a:solidFill>
                  <a:srgbClr val="000000"/>
                </a:solidFill>
                <a:latin typeface="Tahoma" pitchFamily="34" charset="0"/>
              </a:rPr>
              <a:t>Chan = 14</a:t>
            </a:r>
          </a:p>
        </p:txBody>
      </p:sp>
      <p:sp>
        <p:nvSpPr>
          <p:cNvPr id="10" name="Down Arrow 9">
            <a:hlinkClick r:id="rId5"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52600" y="0"/>
            <a:ext cx="5410200" cy="1431925"/>
          </a:xfrm>
        </p:spPr>
        <p:txBody>
          <a:bodyPr/>
          <a:lstStyle/>
          <a:p>
            <a:r>
              <a:rPr lang="en-US" sz="2400" smtClean="0"/>
              <a:t>But they are easily jammed by any competing signal of similar power.</a:t>
            </a:r>
          </a:p>
        </p:txBody>
      </p:sp>
      <p:sp>
        <p:nvSpPr>
          <p:cNvPr id="19459" name="Rectangle 3"/>
          <p:cNvSpPr>
            <a:spLocks noChangeArrowheads="1"/>
          </p:cNvSpPr>
          <p:nvPr/>
        </p:nvSpPr>
        <p:spPr bwMode="auto">
          <a:xfrm>
            <a:off x="381000" y="1447800"/>
            <a:ext cx="8382000" cy="4953000"/>
          </a:xfrm>
          <a:prstGeom prst="rect">
            <a:avLst/>
          </a:prstGeom>
          <a:solidFill>
            <a:srgbClr val="3366FF"/>
          </a:solidFill>
          <a:ln w="9525">
            <a:solidFill>
              <a:schemeClr val="tx1"/>
            </a:solidFill>
            <a:miter lim="800000"/>
            <a:headEnd/>
            <a:tailEnd/>
          </a:ln>
        </p:spPr>
        <p:txBody>
          <a:bodyPr wrap="none" anchor="ctr"/>
          <a:lstStyle/>
          <a:p>
            <a:endParaRPr lang="en-US"/>
          </a:p>
        </p:txBody>
      </p:sp>
      <p:pic>
        <p:nvPicPr>
          <p:cNvPr id="19460" name="Picture 4" descr="MCj03333020000[1]"/>
          <p:cNvPicPr>
            <a:picLocks noChangeAspect="1" noChangeArrowheads="1"/>
          </p:cNvPicPr>
          <p:nvPr/>
        </p:nvPicPr>
        <p:blipFill>
          <a:blip r:embed="rId2"/>
          <a:srcRect/>
          <a:stretch>
            <a:fillRect/>
          </a:stretch>
        </p:blipFill>
        <p:spPr bwMode="auto">
          <a:xfrm flipH="1">
            <a:off x="1185863" y="3648075"/>
            <a:ext cx="1547812" cy="1803400"/>
          </a:xfrm>
          <a:prstGeom prst="rect">
            <a:avLst/>
          </a:prstGeom>
          <a:noFill/>
          <a:ln w="9525">
            <a:noFill/>
            <a:miter lim="800000"/>
            <a:headEnd/>
            <a:tailEnd/>
          </a:ln>
        </p:spPr>
      </p:pic>
      <p:pic>
        <p:nvPicPr>
          <p:cNvPr id="19461" name="Picture 5" descr="MCj03333300000[1]"/>
          <p:cNvPicPr>
            <a:picLocks noChangeAspect="1" noChangeArrowheads="1"/>
          </p:cNvPicPr>
          <p:nvPr/>
        </p:nvPicPr>
        <p:blipFill>
          <a:blip r:embed="rId3"/>
          <a:srcRect/>
          <a:stretch>
            <a:fillRect/>
          </a:stretch>
        </p:blipFill>
        <p:spPr bwMode="auto">
          <a:xfrm>
            <a:off x="6900863" y="3724275"/>
            <a:ext cx="1176337" cy="1762125"/>
          </a:xfrm>
          <a:prstGeom prst="rect">
            <a:avLst/>
          </a:prstGeom>
          <a:noFill/>
          <a:ln w="9525">
            <a:noFill/>
            <a:miter lim="800000"/>
            <a:headEnd/>
            <a:tailEnd/>
          </a:ln>
        </p:spPr>
      </p:pic>
      <p:pic>
        <p:nvPicPr>
          <p:cNvPr id="19462" name="Picture 6" descr="MCNA01847_0000[1]"/>
          <p:cNvPicPr>
            <a:picLocks noChangeAspect="1" noChangeArrowheads="1"/>
          </p:cNvPicPr>
          <p:nvPr/>
        </p:nvPicPr>
        <p:blipFill>
          <a:blip r:embed="rId4"/>
          <a:srcRect/>
          <a:stretch>
            <a:fillRect/>
          </a:stretch>
        </p:blipFill>
        <p:spPr bwMode="auto">
          <a:xfrm rot="-204207">
            <a:off x="2627313" y="4195763"/>
            <a:ext cx="4043362" cy="342900"/>
          </a:xfrm>
          <a:prstGeom prst="rect">
            <a:avLst/>
          </a:prstGeom>
          <a:noFill/>
          <a:ln w="9525">
            <a:noFill/>
            <a:miter lim="800000"/>
            <a:headEnd/>
            <a:tailEnd/>
          </a:ln>
        </p:spPr>
      </p:pic>
      <p:pic>
        <p:nvPicPr>
          <p:cNvPr id="19463" name="Picture 7" descr="MCj03499930000[1]"/>
          <p:cNvPicPr>
            <a:picLocks noChangeAspect="1" noChangeArrowheads="1"/>
          </p:cNvPicPr>
          <p:nvPr/>
        </p:nvPicPr>
        <p:blipFill>
          <a:blip r:embed="rId5"/>
          <a:srcRect/>
          <a:stretch>
            <a:fillRect/>
          </a:stretch>
        </p:blipFill>
        <p:spPr bwMode="auto">
          <a:xfrm>
            <a:off x="4081463" y="2276475"/>
            <a:ext cx="1066800" cy="1795463"/>
          </a:xfrm>
          <a:prstGeom prst="rect">
            <a:avLst/>
          </a:prstGeom>
          <a:noFill/>
          <a:ln w="9525">
            <a:noFill/>
            <a:miter lim="800000"/>
            <a:headEnd/>
            <a:tailEnd/>
          </a:ln>
        </p:spPr>
      </p:pic>
      <p:pic>
        <p:nvPicPr>
          <p:cNvPr id="19464" name="Picture 8" descr="MCNA01847_0000[1]"/>
          <p:cNvPicPr>
            <a:picLocks noChangeAspect="1" noChangeArrowheads="1"/>
          </p:cNvPicPr>
          <p:nvPr/>
        </p:nvPicPr>
        <p:blipFill>
          <a:blip r:embed="rId4"/>
          <a:srcRect/>
          <a:stretch>
            <a:fillRect/>
          </a:stretch>
        </p:blipFill>
        <p:spPr bwMode="auto">
          <a:xfrm rot="2765473">
            <a:off x="4856957" y="3348831"/>
            <a:ext cx="2286000" cy="468313"/>
          </a:xfrm>
          <a:prstGeom prst="rect">
            <a:avLst/>
          </a:prstGeom>
          <a:noFill/>
          <a:ln w="9525">
            <a:noFill/>
            <a:miter lim="800000"/>
            <a:headEnd/>
            <a:tailEnd/>
          </a:ln>
        </p:spPr>
      </p:pic>
      <p:pic>
        <p:nvPicPr>
          <p:cNvPr id="19465" name="Picture 9" descr="MCNA01847_0000[1]"/>
          <p:cNvPicPr>
            <a:picLocks noChangeAspect="1" noChangeArrowheads="1"/>
          </p:cNvPicPr>
          <p:nvPr/>
        </p:nvPicPr>
        <p:blipFill>
          <a:blip r:embed="rId4"/>
          <a:srcRect/>
          <a:stretch>
            <a:fillRect/>
          </a:stretch>
        </p:blipFill>
        <p:spPr bwMode="auto">
          <a:xfrm rot="-1701560">
            <a:off x="5681663" y="4333875"/>
            <a:ext cx="1143000" cy="315913"/>
          </a:xfrm>
          <a:prstGeom prst="rect">
            <a:avLst/>
          </a:prstGeom>
          <a:noFill/>
          <a:ln w="9525">
            <a:noFill/>
            <a:miter lim="800000"/>
            <a:headEnd/>
            <a:tailEnd/>
          </a:ln>
        </p:spPr>
      </p:pic>
      <p:sp>
        <p:nvSpPr>
          <p:cNvPr id="19466" name="Text Box 10"/>
          <p:cNvSpPr txBox="1">
            <a:spLocks noChangeArrowheads="1"/>
          </p:cNvSpPr>
          <p:nvPr/>
        </p:nvSpPr>
        <p:spPr bwMode="auto">
          <a:xfrm>
            <a:off x="4614863" y="4410075"/>
            <a:ext cx="471487" cy="366713"/>
          </a:xfrm>
          <a:prstGeom prst="rect">
            <a:avLst/>
          </a:prstGeom>
          <a:noFill/>
          <a:ln w="9525">
            <a:noFill/>
            <a:miter lim="800000"/>
            <a:headEnd/>
            <a:tailEnd/>
          </a:ln>
        </p:spPr>
        <p:txBody>
          <a:bodyPr wrap="none">
            <a:spAutoFit/>
          </a:bodyPr>
          <a:lstStyle/>
          <a:p>
            <a:r>
              <a:rPr lang="en-US">
                <a:solidFill>
                  <a:srgbClr val="000000"/>
                </a:solidFill>
                <a:latin typeface="Tahoma" pitchFamily="34" charset="0"/>
              </a:rPr>
              <a:t>NB</a:t>
            </a:r>
          </a:p>
        </p:txBody>
      </p:sp>
      <p:sp>
        <p:nvSpPr>
          <p:cNvPr id="19467" name="Text Box 11"/>
          <p:cNvSpPr txBox="1">
            <a:spLocks noChangeArrowheads="1"/>
          </p:cNvSpPr>
          <p:nvPr/>
        </p:nvSpPr>
        <p:spPr bwMode="auto">
          <a:xfrm>
            <a:off x="1143000" y="3352800"/>
            <a:ext cx="1600200" cy="304800"/>
          </a:xfrm>
          <a:prstGeom prst="rect">
            <a:avLst/>
          </a:prstGeom>
          <a:noFill/>
          <a:ln w="9525">
            <a:noFill/>
            <a:miter lim="800000"/>
            <a:headEnd/>
            <a:tailEnd/>
          </a:ln>
        </p:spPr>
        <p:txBody>
          <a:bodyPr>
            <a:spAutoFit/>
          </a:bodyPr>
          <a:lstStyle/>
          <a:p>
            <a:pPr marL="342900" indent="-342900"/>
            <a:r>
              <a:rPr lang="en-US">
                <a:solidFill>
                  <a:srgbClr val="000000"/>
                </a:solidFill>
                <a:latin typeface="Tahoma" pitchFamily="34" charset="0"/>
              </a:rPr>
              <a:t>Chan = 14</a:t>
            </a:r>
          </a:p>
        </p:txBody>
      </p:sp>
      <p:sp>
        <p:nvSpPr>
          <p:cNvPr id="19468" name="Text Box 12"/>
          <p:cNvSpPr txBox="1">
            <a:spLocks noChangeArrowheads="1"/>
          </p:cNvSpPr>
          <p:nvPr/>
        </p:nvSpPr>
        <p:spPr bwMode="auto">
          <a:xfrm>
            <a:off x="6477000" y="3505200"/>
            <a:ext cx="1600200" cy="304800"/>
          </a:xfrm>
          <a:prstGeom prst="rect">
            <a:avLst/>
          </a:prstGeom>
          <a:noFill/>
          <a:ln w="9525">
            <a:noFill/>
            <a:miter lim="800000"/>
            <a:headEnd/>
            <a:tailEnd/>
          </a:ln>
        </p:spPr>
        <p:txBody>
          <a:bodyPr>
            <a:spAutoFit/>
          </a:bodyPr>
          <a:lstStyle/>
          <a:p>
            <a:pPr marL="342900" indent="-342900"/>
            <a:r>
              <a:rPr lang="en-US">
                <a:solidFill>
                  <a:srgbClr val="000000"/>
                </a:solidFill>
                <a:latin typeface="Tahoma" pitchFamily="34" charset="0"/>
              </a:rPr>
              <a:t>Chan = 14</a:t>
            </a:r>
          </a:p>
        </p:txBody>
      </p:sp>
      <p:sp>
        <p:nvSpPr>
          <p:cNvPr id="19469" name="Text Box 13"/>
          <p:cNvSpPr txBox="1">
            <a:spLocks noChangeArrowheads="1"/>
          </p:cNvSpPr>
          <p:nvPr/>
        </p:nvSpPr>
        <p:spPr bwMode="auto">
          <a:xfrm>
            <a:off x="4876800" y="2590800"/>
            <a:ext cx="1600200" cy="304800"/>
          </a:xfrm>
          <a:prstGeom prst="rect">
            <a:avLst/>
          </a:prstGeom>
          <a:noFill/>
          <a:ln w="9525">
            <a:noFill/>
            <a:miter lim="800000"/>
            <a:headEnd/>
            <a:tailEnd/>
          </a:ln>
        </p:spPr>
        <p:txBody>
          <a:bodyPr>
            <a:spAutoFit/>
          </a:bodyPr>
          <a:lstStyle/>
          <a:p>
            <a:pPr marL="342900" indent="-342900"/>
            <a:r>
              <a:rPr lang="en-US">
                <a:solidFill>
                  <a:srgbClr val="000000"/>
                </a:solidFill>
                <a:latin typeface="Tahoma" pitchFamily="34" charset="0"/>
              </a:rPr>
              <a:t>Chan = 14</a:t>
            </a:r>
          </a:p>
        </p:txBody>
      </p:sp>
      <p:sp>
        <p:nvSpPr>
          <p:cNvPr id="14" name="Down Arrow 13">
            <a:hlinkClick r:id="rId6"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600200" y="0"/>
            <a:ext cx="5715000" cy="1295400"/>
          </a:xfrm>
        </p:spPr>
        <p:txBody>
          <a:bodyPr/>
          <a:lstStyle/>
          <a:p>
            <a:r>
              <a:rPr lang="en-US" sz="2400" smtClean="0"/>
              <a:t>Spread spectrum provides protection against a competing signal.</a:t>
            </a:r>
          </a:p>
        </p:txBody>
      </p:sp>
      <p:sp>
        <p:nvSpPr>
          <p:cNvPr id="20483" name="Rectangle 3"/>
          <p:cNvSpPr>
            <a:spLocks noChangeArrowheads="1"/>
          </p:cNvSpPr>
          <p:nvPr/>
        </p:nvSpPr>
        <p:spPr bwMode="auto">
          <a:xfrm>
            <a:off x="381000" y="1447800"/>
            <a:ext cx="8382000" cy="4953000"/>
          </a:xfrm>
          <a:prstGeom prst="rect">
            <a:avLst/>
          </a:prstGeom>
          <a:solidFill>
            <a:srgbClr val="3366FF"/>
          </a:solidFill>
          <a:ln w="9525">
            <a:solidFill>
              <a:schemeClr val="tx1"/>
            </a:solidFill>
            <a:miter lim="800000"/>
            <a:headEnd/>
            <a:tailEnd/>
          </a:ln>
        </p:spPr>
        <p:txBody>
          <a:bodyPr wrap="none" anchor="ctr"/>
          <a:lstStyle/>
          <a:p>
            <a:endParaRPr lang="en-US"/>
          </a:p>
        </p:txBody>
      </p:sp>
      <p:pic>
        <p:nvPicPr>
          <p:cNvPr id="20484" name="Picture 4" descr="MCj03333020000[1]"/>
          <p:cNvPicPr>
            <a:picLocks noChangeAspect="1" noChangeArrowheads="1"/>
          </p:cNvPicPr>
          <p:nvPr/>
        </p:nvPicPr>
        <p:blipFill>
          <a:blip r:embed="rId2"/>
          <a:srcRect/>
          <a:stretch>
            <a:fillRect/>
          </a:stretch>
        </p:blipFill>
        <p:spPr bwMode="auto">
          <a:xfrm flipH="1">
            <a:off x="1185863" y="3648075"/>
            <a:ext cx="1547812" cy="1803400"/>
          </a:xfrm>
          <a:prstGeom prst="rect">
            <a:avLst/>
          </a:prstGeom>
          <a:noFill/>
          <a:ln w="9525">
            <a:noFill/>
            <a:miter lim="800000"/>
            <a:headEnd/>
            <a:tailEnd/>
          </a:ln>
        </p:spPr>
      </p:pic>
      <p:pic>
        <p:nvPicPr>
          <p:cNvPr id="20485" name="Picture 5" descr="MCj03333300000[1]"/>
          <p:cNvPicPr>
            <a:picLocks noChangeAspect="1" noChangeArrowheads="1"/>
          </p:cNvPicPr>
          <p:nvPr/>
        </p:nvPicPr>
        <p:blipFill>
          <a:blip r:embed="rId3"/>
          <a:srcRect/>
          <a:stretch>
            <a:fillRect/>
          </a:stretch>
        </p:blipFill>
        <p:spPr bwMode="auto">
          <a:xfrm>
            <a:off x="6900863" y="3724275"/>
            <a:ext cx="1176337" cy="1762125"/>
          </a:xfrm>
          <a:prstGeom prst="rect">
            <a:avLst/>
          </a:prstGeom>
          <a:noFill/>
          <a:ln w="9525">
            <a:noFill/>
            <a:miter lim="800000"/>
            <a:headEnd/>
            <a:tailEnd/>
          </a:ln>
        </p:spPr>
      </p:pic>
      <p:pic>
        <p:nvPicPr>
          <p:cNvPr id="20486" name="Picture 6" descr="MCNA01847_0000[1]"/>
          <p:cNvPicPr>
            <a:picLocks noChangeAspect="1" noChangeArrowheads="1"/>
          </p:cNvPicPr>
          <p:nvPr/>
        </p:nvPicPr>
        <p:blipFill>
          <a:blip r:embed="rId4"/>
          <a:srcRect/>
          <a:stretch>
            <a:fillRect/>
          </a:stretch>
        </p:blipFill>
        <p:spPr bwMode="auto">
          <a:xfrm rot="-276053">
            <a:off x="2476500" y="4262438"/>
            <a:ext cx="4576763" cy="376237"/>
          </a:xfrm>
          <a:prstGeom prst="rect">
            <a:avLst/>
          </a:prstGeom>
          <a:noFill/>
          <a:ln w="9525">
            <a:noFill/>
            <a:miter lim="800000"/>
            <a:headEnd/>
            <a:tailEnd/>
          </a:ln>
        </p:spPr>
      </p:pic>
      <p:pic>
        <p:nvPicPr>
          <p:cNvPr id="20487" name="Picture 7" descr="MCj03499930000[1]"/>
          <p:cNvPicPr>
            <a:picLocks noChangeAspect="1" noChangeArrowheads="1"/>
          </p:cNvPicPr>
          <p:nvPr/>
        </p:nvPicPr>
        <p:blipFill>
          <a:blip r:embed="rId5"/>
          <a:srcRect/>
          <a:stretch>
            <a:fillRect/>
          </a:stretch>
        </p:blipFill>
        <p:spPr bwMode="auto">
          <a:xfrm>
            <a:off x="4081463" y="2276475"/>
            <a:ext cx="1066800" cy="1795463"/>
          </a:xfrm>
          <a:prstGeom prst="rect">
            <a:avLst/>
          </a:prstGeom>
          <a:noFill/>
          <a:ln w="9525">
            <a:noFill/>
            <a:miter lim="800000"/>
            <a:headEnd/>
            <a:tailEnd/>
          </a:ln>
        </p:spPr>
      </p:pic>
      <p:pic>
        <p:nvPicPr>
          <p:cNvPr id="20488" name="Picture 8" descr="MCNA01847_0000[1]"/>
          <p:cNvPicPr>
            <a:picLocks noChangeAspect="1" noChangeArrowheads="1"/>
          </p:cNvPicPr>
          <p:nvPr/>
        </p:nvPicPr>
        <p:blipFill>
          <a:blip r:embed="rId4"/>
          <a:srcRect/>
          <a:stretch>
            <a:fillRect/>
          </a:stretch>
        </p:blipFill>
        <p:spPr bwMode="auto">
          <a:xfrm rot="2765473">
            <a:off x="4725988" y="3305175"/>
            <a:ext cx="2133600" cy="215900"/>
          </a:xfrm>
          <a:prstGeom prst="rect">
            <a:avLst/>
          </a:prstGeom>
          <a:noFill/>
          <a:ln w="9525">
            <a:noFill/>
            <a:miter lim="800000"/>
            <a:headEnd/>
            <a:tailEnd/>
          </a:ln>
        </p:spPr>
      </p:pic>
      <p:pic>
        <p:nvPicPr>
          <p:cNvPr id="20489" name="Picture 9" descr="MCNA01847_0000[1]"/>
          <p:cNvPicPr>
            <a:picLocks noChangeAspect="1" noChangeArrowheads="1"/>
          </p:cNvPicPr>
          <p:nvPr/>
        </p:nvPicPr>
        <p:blipFill>
          <a:blip r:embed="rId4"/>
          <a:srcRect/>
          <a:stretch>
            <a:fillRect/>
          </a:stretch>
        </p:blipFill>
        <p:spPr bwMode="auto">
          <a:xfrm rot="-3285452">
            <a:off x="6417469" y="3674269"/>
            <a:ext cx="703263" cy="193675"/>
          </a:xfrm>
          <a:prstGeom prst="rect">
            <a:avLst/>
          </a:prstGeom>
          <a:noFill/>
          <a:ln w="9525">
            <a:noFill/>
            <a:miter lim="800000"/>
            <a:headEnd/>
            <a:tailEnd/>
          </a:ln>
        </p:spPr>
      </p:pic>
      <p:sp>
        <p:nvSpPr>
          <p:cNvPr id="20490" name="Text Box 10"/>
          <p:cNvSpPr txBox="1">
            <a:spLocks noChangeArrowheads="1"/>
          </p:cNvSpPr>
          <p:nvPr/>
        </p:nvSpPr>
        <p:spPr bwMode="auto">
          <a:xfrm>
            <a:off x="4614863" y="4562475"/>
            <a:ext cx="438150" cy="366713"/>
          </a:xfrm>
          <a:prstGeom prst="rect">
            <a:avLst/>
          </a:prstGeom>
          <a:noFill/>
          <a:ln w="9525">
            <a:noFill/>
            <a:miter lim="800000"/>
            <a:headEnd/>
            <a:tailEnd/>
          </a:ln>
        </p:spPr>
        <p:txBody>
          <a:bodyPr wrap="none">
            <a:spAutoFit/>
          </a:bodyPr>
          <a:lstStyle/>
          <a:p>
            <a:r>
              <a:rPr lang="en-US">
                <a:solidFill>
                  <a:srgbClr val="000000"/>
                </a:solidFill>
                <a:latin typeface="Tahoma" pitchFamily="34" charset="0"/>
              </a:rPr>
              <a:t>SS</a:t>
            </a:r>
          </a:p>
        </p:txBody>
      </p:sp>
      <p:sp>
        <p:nvSpPr>
          <p:cNvPr id="11" name="Down Arrow 10">
            <a:hlinkClick r:id="rId6"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81000" y="1447800"/>
            <a:ext cx="8382000" cy="4953000"/>
          </a:xfrm>
          <a:prstGeom prst="rect">
            <a:avLst/>
          </a:prstGeom>
          <a:solidFill>
            <a:srgbClr val="3366FF"/>
          </a:solidFill>
          <a:ln w="9525">
            <a:solidFill>
              <a:schemeClr val="tx1"/>
            </a:solidFill>
            <a:miter lim="800000"/>
            <a:headEnd/>
            <a:tailEnd/>
          </a:ln>
        </p:spPr>
        <p:txBody>
          <a:bodyPr wrap="none" anchor="ctr"/>
          <a:lstStyle/>
          <a:p>
            <a:endParaRPr lang="en-US"/>
          </a:p>
        </p:txBody>
      </p:sp>
      <p:pic>
        <p:nvPicPr>
          <p:cNvPr id="21507" name="Picture 4" descr="MCj03333020000[1]"/>
          <p:cNvPicPr>
            <a:picLocks noChangeAspect="1" noChangeArrowheads="1"/>
          </p:cNvPicPr>
          <p:nvPr/>
        </p:nvPicPr>
        <p:blipFill>
          <a:blip r:embed="rId2"/>
          <a:srcRect/>
          <a:stretch>
            <a:fillRect/>
          </a:stretch>
        </p:blipFill>
        <p:spPr bwMode="auto">
          <a:xfrm flipH="1">
            <a:off x="1185863" y="3648075"/>
            <a:ext cx="1547812" cy="1803400"/>
          </a:xfrm>
          <a:prstGeom prst="rect">
            <a:avLst/>
          </a:prstGeom>
          <a:noFill/>
          <a:ln w="9525">
            <a:noFill/>
            <a:miter lim="800000"/>
            <a:headEnd/>
            <a:tailEnd/>
          </a:ln>
        </p:spPr>
      </p:pic>
      <p:pic>
        <p:nvPicPr>
          <p:cNvPr id="21508" name="Picture 5" descr="MCj03333300000[1]"/>
          <p:cNvPicPr>
            <a:picLocks noChangeAspect="1" noChangeArrowheads="1"/>
          </p:cNvPicPr>
          <p:nvPr/>
        </p:nvPicPr>
        <p:blipFill>
          <a:blip r:embed="rId3"/>
          <a:srcRect/>
          <a:stretch>
            <a:fillRect/>
          </a:stretch>
        </p:blipFill>
        <p:spPr bwMode="auto">
          <a:xfrm>
            <a:off x="6900863" y="3724275"/>
            <a:ext cx="1176337" cy="1762125"/>
          </a:xfrm>
          <a:prstGeom prst="rect">
            <a:avLst/>
          </a:prstGeom>
          <a:noFill/>
          <a:ln w="9525">
            <a:noFill/>
            <a:miter lim="800000"/>
            <a:headEnd/>
            <a:tailEnd/>
          </a:ln>
        </p:spPr>
      </p:pic>
      <p:pic>
        <p:nvPicPr>
          <p:cNvPr id="21509" name="Picture 6" descr="MCNA01847_0000[1]"/>
          <p:cNvPicPr>
            <a:picLocks noChangeAspect="1" noChangeArrowheads="1"/>
          </p:cNvPicPr>
          <p:nvPr/>
        </p:nvPicPr>
        <p:blipFill>
          <a:blip r:embed="rId4"/>
          <a:srcRect/>
          <a:stretch>
            <a:fillRect/>
          </a:stretch>
        </p:blipFill>
        <p:spPr bwMode="auto">
          <a:xfrm rot="-276053">
            <a:off x="2476500" y="4262438"/>
            <a:ext cx="4576763" cy="376237"/>
          </a:xfrm>
          <a:prstGeom prst="rect">
            <a:avLst/>
          </a:prstGeom>
          <a:noFill/>
          <a:ln w="9525">
            <a:noFill/>
            <a:miter lim="800000"/>
            <a:headEnd/>
            <a:tailEnd/>
          </a:ln>
        </p:spPr>
      </p:pic>
      <p:sp>
        <p:nvSpPr>
          <p:cNvPr id="21510" name="Text Box 7"/>
          <p:cNvSpPr txBox="1">
            <a:spLocks noChangeArrowheads="1"/>
          </p:cNvSpPr>
          <p:nvPr/>
        </p:nvSpPr>
        <p:spPr bwMode="auto">
          <a:xfrm>
            <a:off x="4435475" y="4562475"/>
            <a:ext cx="798513" cy="366713"/>
          </a:xfrm>
          <a:prstGeom prst="rect">
            <a:avLst/>
          </a:prstGeom>
          <a:noFill/>
          <a:ln w="9525">
            <a:noFill/>
            <a:miter lim="800000"/>
            <a:headEnd/>
            <a:tailEnd/>
          </a:ln>
        </p:spPr>
        <p:txBody>
          <a:bodyPr wrap="none">
            <a:spAutoFit/>
          </a:bodyPr>
          <a:lstStyle/>
          <a:p>
            <a:r>
              <a:rPr lang="en-US">
                <a:solidFill>
                  <a:srgbClr val="000000"/>
                </a:solidFill>
                <a:latin typeface="Tahoma" pitchFamily="34" charset="0"/>
              </a:rPr>
              <a:t>FH/SS</a:t>
            </a:r>
          </a:p>
        </p:txBody>
      </p:sp>
      <p:sp>
        <p:nvSpPr>
          <p:cNvPr id="21511" name="Text Box 9"/>
          <p:cNvSpPr txBox="1">
            <a:spLocks noChangeArrowheads="1"/>
          </p:cNvSpPr>
          <p:nvPr/>
        </p:nvSpPr>
        <p:spPr bwMode="auto">
          <a:xfrm>
            <a:off x="1103313" y="2047875"/>
            <a:ext cx="1600200"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sp>
        <p:nvSpPr>
          <p:cNvPr id="21512" name="Text Box 21"/>
          <p:cNvSpPr txBox="1">
            <a:spLocks noChangeArrowheads="1"/>
          </p:cNvSpPr>
          <p:nvPr/>
        </p:nvSpPr>
        <p:spPr bwMode="auto">
          <a:xfrm>
            <a:off x="6586538" y="2057400"/>
            <a:ext cx="1490662"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pic>
        <p:nvPicPr>
          <p:cNvPr id="21513" name="Picture 25" descr="MCj03499930000[1]"/>
          <p:cNvPicPr>
            <a:picLocks noChangeAspect="1" noChangeArrowheads="1"/>
          </p:cNvPicPr>
          <p:nvPr/>
        </p:nvPicPr>
        <p:blipFill>
          <a:blip r:embed="rId5"/>
          <a:srcRect/>
          <a:stretch>
            <a:fillRect/>
          </a:stretch>
        </p:blipFill>
        <p:spPr bwMode="auto">
          <a:xfrm>
            <a:off x="4081463" y="2276475"/>
            <a:ext cx="1066800" cy="1795463"/>
          </a:xfrm>
          <a:prstGeom prst="rect">
            <a:avLst/>
          </a:prstGeom>
          <a:noFill/>
          <a:ln w="9525">
            <a:noFill/>
            <a:miter lim="800000"/>
            <a:headEnd/>
            <a:tailEnd/>
          </a:ln>
        </p:spPr>
      </p:pic>
      <p:pic>
        <p:nvPicPr>
          <p:cNvPr id="21514" name="Picture 26" descr="MCNA01847_0000[1]"/>
          <p:cNvPicPr>
            <a:picLocks noChangeAspect="1" noChangeArrowheads="1"/>
          </p:cNvPicPr>
          <p:nvPr/>
        </p:nvPicPr>
        <p:blipFill>
          <a:blip r:embed="rId4"/>
          <a:srcRect/>
          <a:stretch>
            <a:fillRect/>
          </a:stretch>
        </p:blipFill>
        <p:spPr bwMode="auto">
          <a:xfrm rot="2765473">
            <a:off x="4725988" y="3305175"/>
            <a:ext cx="2133600" cy="215900"/>
          </a:xfrm>
          <a:prstGeom prst="rect">
            <a:avLst/>
          </a:prstGeom>
          <a:noFill/>
          <a:ln w="9525">
            <a:noFill/>
            <a:miter lim="800000"/>
            <a:headEnd/>
            <a:tailEnd/>
          </a:ln>
        </p:spPr>
      </p:pic>
      <p:pic>
        <p:nvPicPr>
          <p:cNvPr id="21515" name="Picture 27" descr="MCNA01847_0000[1]"/>
          <p:cNvPicPr>
            <a:picLocks noChangeAspect="1" noChangeArrowheads="1"/>
          </p:cNvPicPr>
          <p:nvPr/>
        </p:nvPicPr>
        <p:blipFill>
          <a:blip r:embed="rId4"/>
          <a:srcRect/>
          <a:stretch>
            <a:fillRect/>
          </a:stretch>
        </p:blipFill>
        <p:spPr bwMode="auto">
          <a:xfrm rot="-3285452">
            <a:off x="6417469" y="3674269"/>
            <a:ext cx="703263" cy="193675"/>
          </a:xfrm>
          <a:prstGeom prst="rect">
            <a:avLst/>
          </a:prstGeom>
          <a:noFill/>
          <a:ln w="9525">
            <a:noFill/>
            <a:miter lim="800000"/>
            <a:headEnd/>
            <a:tailEnd/>
          </a:ln>
        </p:spPr>
      </p:pic>
      <p:sp>
        <p:nvSpPr>
          <p:cNvPr id="21516" name="Rectangle 2"/>
          <p:cNvSpPr>
            <a:spLocks noGrp="1" noChangeArrowheads="1"/>
          </p:cNvSpPr>
          <p:nvPr>
            <p:ph type="title"/>
          </p:nvPr>
        </p:nvSpPr>
        <p:spPr>
          <a:xfrm>
            <a:off x="1676400" y="0"/>
            <a:ext cx="6792913" cy="1431925"/>
          </a:xfrm>
        </p:spPr>
        <p:txBody>
          <a:bodyPr/>
          <a:lstStyle/>
          <a:p>
            <a:r>
              <a:rPr lang="en-US" sz="2000" smtClean="0"/>
              <a:t>In Frequency Hop Spread Spectrum (FH/SS), Sender and Receiver change frequencies according to a schedule.</a:t>
            </a:r>
          </a:p>
        </p:txBody>
      </p:sp>
      <p:sp>
        <p:nvSpPr>
          <p:cNvPr id="13" name="Down Arrow 12">
            <a:hlinkClick r:id="rId6"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0"/>
            <a:ext cx="5562600" cy="1371600"/>
          </a:xfrm>
        </p:spPr>
        <p:txBody>
          <a:bodyPr/>
          <a:lstStyle/>
          <a:p>
            <a:r>
              <a:rPr lang="en-US" sz="2400" smtClean="0"/>
              <a:t>Jammer doesn’t know schedule, so… they jam random frequencies.</a:t>
            </a:r>
          </a:p>
        </p:txBody>
      </p:sp>
      <p:sp>
        <p:nvSpPr>
          <p:cNvPr id="22531" name="Rectangle 3"/>
          <p:cNvSpPr>
            <a:spLocks noChangeArrowheads="1"/>
          </p:cNvSpPr>
          <p:nvPr/>
        </p:nvSpPr>
        <p:spPr bwMode="auto">
          <a:xfrm>
            <a:off x="381000" y="1447800"/>
            <a:ext cx="8382000" cy="4953000"/>
          </a:xfrm>
          <a:prstGeom prst="rect">
            <a:avLst/>
          </a:prstGeom>
          <a:solidFill>
            <a:srgbClr val="3366FF"/>
          </a:solidFill>
          <a:ln w="9525">
            <a:solidFill>
              <a:schemeClr val="tx1"/>
            </a:solidFill>
            <a:miter lim="800000"/>
            <a:headEnd/>
            <a:tailEnd/>
          </a:ln>
        </p:spPr>
        <p:txBody>
          <a:bodyPr wrap="none" anchor="ctr"/>
          <a:lstStyle/>
          <a:p>
            <a:endParaRPr lang="en-US"/>
          </a:p>
        </p:txBody>
      </p:sp>
      <p:pic>
        <p:nvPicPr>
          <p:cNvPr id="22532" name="Picture 4" descr="MCj03333020000[1]"/>
          <p:cNvPicPr>
            <a:picLocks noChangeAspect="1" noChangeArrowheads="1"/>
          </p:cNvPicPr>
          <p:nvPr/>
        </p:nvPicPr>
        <p:blipFill>
          <a:blip r:embed="rId2"/>
          <a:srcRect/>
          <a:stretch>
            <a:fillRect/>
          </a:stretch>
        </p:blipFill>
        <p:spPr bwMode="auto">
          <a:xfrm flipH="1">
            <a:off x="1185863" y="3648075"/>
            <a:ext cx="1547812" cy="1803400"/>
          </a:xfrm>
          <a:prstGeom prst="rect">
            <a:avLst/>
          </a:prstGeom>
          <a:noFill/>
          <a:ln w="9525">
            <a:noFill/>
            <a:miter lim="800000"/>
            <a:headEnd/>
            <a:tailEnd/>
          </a:ln>
        </p:spPr>
      </p:pic>
      <p:pic>
        <p:nvPicPr>
          <p:cNvPr id="22533" name="Picture 5" descr="MCj03333300000[1]"/>
          <p:cNvPicPr>
            <a:picLocks noChangeAspect="1" noChangeArrowheads="1"/>
          </p:cNvPicPr>
          <p:nvPr/>
        </p:nvPicPr>
        <p:blipFill>
          <a:blip r:embed="rId3"/>
          <a:srcRect/>
          <a:stretch>
            <a:fillRect/>
          </a:stretch>
        </p:blipFill>
        <p:spPr bwMode="auto">
          <a:xfrm>
            <a:off x="6900863" y="3724275"/>
            <a:ext cx="1176337" cy="1762125"/>
          </a:xfrm>
          <a:prstGeom prst="rect">
            <a:avLst/>
          </a:prstGeom>
          <a:noFill/>
          <a:ln w="9525">
            <a:noFill/>
            <a:miter lim="800000"/>
            <a:headEnd/>
            <a:tailEnd/>
          </a:ln>
        </p:spPr>
      </p:pic>
      <p:pic>
        <p:nvPicPr>
          <p:cNvPr id="22534" name="Picture 6" descr="MCNA01847_0000[1]"/>
          <p:cNvPicPr>
            <a:picLocks noChangeAspect="1" noChangeArrowheads="1"/>
          </p:cNvPicPr>
          <p:nvPr/>
        </p:nvPicPr>
        <p:blipFill>
          <a:blip r:embed="rId4"/>
          <a:srcRect/>
          <a:stretch>
            <a:fillRect/>
          </a:stretch>
        </p:blipFill>
        <p:spPr bwMode="auto">
          <a:xfrm rot="-276053">
            <a:off x="2476500" y="4262438"/>
            <a:ext cx="4576763" cy="376237"/>
          </a:xfrm>
          <a:prstGeom prst="rect">
            <a:avLst/>
          </a:prstGeom>
          <a:noFill/>
          <a:ln w="9525">
            <a:noFill/>
            <a:miter lim="800000"/>
            <a:headEnd/>
            <a:tailEnd/>
          </a:ln>
        </p:spPr>
      </p:pic>
      <p:sp>
        <p:nvSpPr>
          <p:cNvPr id="22535" name="Text Box 7"/>
          <p:cNvSpPr txBox="1">
            <a:spLocks noChangeArrowheads="1"/>
          </p:cNvSpPr>
          <p:nvPr/>
        </p:nvSpPr>
        <p:spPr bwMode="auto">
          <a:xfrm>
            <a:off x="4435475" y="4562475"/>
            <a:ext cx="798513" cy="366713"/>
          </a:xfrm>
          <a:prstGeom prst="rect">
            <a:avLst/>
          </a:prstGeom>
          <a:noFill/>
          <a:ln w="9525">
            <a:noFill/>
            <a:miter lim="800000"/>
            <a:headEnd/>
            <a:tailEnd/>
          </a:ln>
        </p:spPr>
        <p:txBody>
          <a:bodyPr wrap="none">
            <a:spAutoFit/>
          </a:bodyPr>
          <a:lstStyle/>
          <a:p>
            <a:r>
              <a:rPr lang="en-US">
                <a:solidFill>
                  <a:srgbClr val="000000"/>
                </a:solidFill>
                <a:latin typeface="Tahoma" pitchFamily="34" charset="0"/>
              </a:rPr>
              <a:t>FH/SS</a:t>
            </a:r>
          </a:p>
        </p:txBody>
      </p:sp>
      <p:sp>
        <p:nvSpPr>
          <p:cNvPr id="22536" name="Text Box 11"/>
          <p:cNvSpPr txBox="1">
            <a:spLocks noChangeArrowheads="1"/>
          </p:cNvSpPr>
          <p:nvPr/>
        </p:nvSpPr>
        <p:spPr bwMode="auto">
          <a:xfrm>
            <a:off x="2355850" y="2057400"/>
            <a:ext cx="1600200"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38, 27, 24</a:t>
            </a:r>
          </a:p>
          <a:p>
            <a:pPr marL="342900" indent="-342900" algn="ctr">
              <a:buFontTx/>
              <a:buAutoNum type="arabicPlain"/>
            </a:pPr>
            <a:r>
              <a:rPr lang="en-US">
                <a:solidFill>
                  <a:srgbClr val="000000"/>
                </a:solidFill>
                <a:latin typeface="Tahoma" pitchFamily="34" charset="0"/>
              </a:rPr>
              <a:t>19, 26, 45</a:t>
            </a:r>
          </a:p>
          <a:p>
            <a:pPr marL="342900" indent="-342900" algn="ctr">
              <a:buFontTx/>
              <a:buAutoNum type="arabicPlain"/>
            </a:pPr>
            <a:r>
              <a:rPr lang="en-US">
                <a:solidFill>
                  <a:srgbClr val="000000"/>
                </a:solidFill>
                <a:latin typeface="Tahoma" pitchFamily="34" charset="0"/>
              </a:rPr>
              <a:t>18, 33, 37</a:t>
            </a:r>
          </a:p>
          <a:p>
            <a:pPr marL="342900" indent="-342900" algn="ctr">
              <a:buFontTx/>
              <a:buAutoNum type="arabicPlain"/>
            </a:pPr>
            <a:r>
              <a:rPr lang="en-US">
                <a:solidFill>
                  <a:srgbClr val="000000"/>
                </a:solidFill>
                <a:latin typeface="Tahoma" pitchFamily="34" charset="0"/>
              </a:rPr>
              <a:t>15, 25, 29</a:t>
            </a:r>
          </a:p>
          <a:p>
            <a:pPr marL="342900" indent="-342900" algn="ctr">
              <a:buFontTx/>
              <a:buAutoNum type="arabicPlain"/>
            </a:pPr>
            <a:r>
              <a:rPr lang="en-US">
                <a:solidFill>
                  <a:srgbClr val="000000"/>
                </a:solidFill>
                <a:latin typeface="Tahoma" pitchFamily="34" charset="0"/>
              </a:rPr>
              <a:t>13, 28, 44</a:t>
            </a:r>
          </a:p>
          <a:p>
            <a:pPr marL="342900" indent="-342900" algn="ctr">
              <a:buFontTx/>
              <a:buAutoNum type="arabicPlain"/>
            </a:pPr>
            <a:r>
              <a:rPr lang="en-US">
                <a:solidFill>
                  <a:srgbClr val="000000"/>
                </a:solidFill>
                <a:latin typeface="Tahoma" pitchFamily="34" charset="0"/>
              </a:rPr>
              <a:t>29, 31, 49</a:t>
            </a:r>
          </a:p>
          <a:p>
            <a:pPr marL="342900" indent="-342900" algn="ctr">
              <a:buFontTx/>
              <a:buAutoNum type="arabicPlain"/>
            </a:pPr>
            <a:r>
              <a:rPr lang="en-US">
                <a:solidFill>
                  <a:srgbClr val="000000"/>
                </a:solidFill>
                <a:latin typeface="Tahoma" pitchFamily="34" charset="0"/>
              </a:rPr>
              <a:t>22, 30, 42</a:t>
            </a:r>
          </a:p>
        </p:txBody>
      </p:sp>
      <p:sp>
        <p:nvSpPr>
          <p:cNvPr id="22537" name="Text Box 9"/>
          <p:cNvSpPr txBox="1">
            <a:spLocks noChangeArrowheads="1"/>
          </p:cNvSpPr>
          <p:nvPr/>
        </p:nvSpPr>
        <p:spPr bwMode="auto">
          <a:xfrm>
            <a:off x="1103313" y="2047875"/>
            <a:ext cx="1600200"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sp>
        <p:nvSpPr>
          <p:cNvPr id="22538" name="Oval 12"/>
          <p:cNvSpPr>
            <a:spLocks noChangeArrowheads="1"/>
          </p:cNvSpPr>
          <p:nvPr/>
        </p:nvSpPr>
        <p:spPr bwMode="auto">
          <a:xfrm>
            <a:off x="3538538" y="2589213"/>
            <a:ext cx="381000" cy="381000"/>
          </a:xfrm>
          <a:prstGeom prst="ellipse">
            <a:avLst/>
          </a:prstGeom>
          <a:noFill/>
          <a:ln w="19050">
            <a:solidFill>
              <a:srgbClr val="000000"/>
            </a:solidFill>
            <a:round/>
            <a:headEnd/>
            <a:tailEnd/>
          </a:ln>
        </p:spPr>
        <p:txBody>
          <a:bodyPr wrap="none" anchor="ctr"/>
          <a:lstStyle/>
          <a:p>
            <a:endParaRPr lang="en-US"/>
          </a:p>
        </p:txBody>
      </p:sp>
      <p:sp>
        <p:nvSpPr>
          <p:cNvPr id="22539" name="Oval 13"/>
          <p:cNvSpPr>
            <a:spLocks noChangeArrowheads="1"/>
          </p:cNvSpPr>
          <p:nvPr/>
        </p:nvSpPr>
        <p:spPr bwMode="auto">
          <a:xfrm>
            <a:off x="1892300" y="2597150"/>
            <a:ext cx="381000" cy="381000"/>
          </a:xfrm>
          <a:prstGeom prst="ellipse">
            <a:avLst/>
          </a:prstGeom>
          <a:noFill/>
          <a:ln w="19050">
            <a:solidFill>
              <a:srgbClr val="000000"/>
            </a:solidFill>
            <a:round/>
            <a:headEnd/>
            <a:tailEnd/>
          </a:ln>
        </p:spPr>
        <p:txBody>
          <a:bodyPr wrap="none" anchor="ctr"/>
          <a:lstStyle/>
          <a:p>
            <a:endParaRPr lang="en-US"/>
          </a:p>
        </p:txBody>
      </p:sp>
      <p:sp>
        <p:nvSpPr>
          <p:cNvPr id="22540" name="Oval 14"/>
          <p:cNvSpPr>
            <a:spLocks noChangeArrowheads="1"/>
          </p:cNvSpPr>
          <p:nvPr/>
        </p:nvSpPr>
        <p:spPr bwMode="auto">
          <a:xfrm>
            <a:off x="3135313" y="3702050"/>
            <a:ext cx="381000" cy="381000"/>
          </a:xfrm>
          <a:prstGeom prst="ellipse">
            <a:avLst/>
          </a:prstGeom>
          <a:noFill/>
          <a:ln w="19050">
            <a:solidFill>
              <a:srgbClr val="000000"/>
            </a:solidFill>
            <a:round/>
            <a:headEnd/>
            <a:tailEnd/>
          </a:ln>
        </p:spPr>
        <p:txBody>
          <a:bodyPr wrap="none" anchor="ctr"/>
          <a:lstStyle/>
          <a:p>
            <a:endParaRPr lang="en-US"/>
          </a:p>
        </p:txBody>
      </p:sp>
      <p:sp>
        <p:nvSpPr>
          <p:cNvPr id="22541" name="Oval 15"/>
          <p:cNvSpPr>
            <a:spLocks noChangeArrowheads="1"/>
          </p:cNvSpPr>
          <p:nvPr/>
        </p:nvSpPr>
        <p:spPr bwMode="auto">
          <a:xfrm>
            <a:off x="1865313" y="3702050"/>
            <a:ext cx="381000" cy="381000"/>
          </a:xfrm>
          <a:prstGeom prst="ellipse">
            <a:avLst/>
          </a:prstGeom>
          <a:noFill/>
          <a:ln w="19050">
            <a:solidFill>
              <a:srgbClr val="000000"/>
            </a:solidFill>
            <a:round/>
            <a:headEnd/>
            <a:tailEnd/>
          </a:ln>
        </p:spPr>
        <p:txBody>
          <a:bodyPr wrap="none" anchor="ctr"/>
          <a:lstStyle/>
          <a:p>
            <a:endParaRPr lang="en-US"/>
          </a:p>
        </p:txBody>
      </p:sp>
      <p:sp>
        <p:nvSpPr>
          <p:cNvPr id="22542" name="Line 16"/>
          <p:cNvSpPr>
            <a:spLocks noChangeShapeType="1"/>
          </p:cNvSpPr>
          <p:nvPr/>
        </p:nvSpPr>
        <p:spPr bwMode="auto">
          <a:xfrm flipV="1">
            <a:off x="6994525" y="2759075"/>
            <a:ext cx="762000" cy="76200"/>
          </a:xfrm>
          <a:prstGeom prst="line">
            <a:avLst/>
          </a:prstGeom>
          <a:noFill/>
          <a:ln w="38100">
            <a:solidFill>
              <a:srgbClr val="000000"/>
            </a:solidFill>
            <a:round/>
            <a:headEnd/>
            <a:tailEnd/>
          </a:ln>
        </p:spPr>
        <p:txBody>
          <a:bodyPr/>
          <a:lstStyle/>
          <a:p>
            <a:endParaRPr lang="en-US"/>
          </a:p>
        </p:txBody>
      </p:sp>
      <p:sp>
        <p:nvSpPr>
          <p:cNvPr id="22543" name="Text Box 21"/>
          <p:cNvSpPr txBox="1">
            <a:spLocks noChangeArrowheads="1"/>
          </p:cNvSpPr>
          <p:nvPr/>
        </p:nvSpPr>
        <p:spPr bwMode="auto">
          <a:xfrm>
            <a:off x="6586538" y="2057400"/>
            <a:ext cx="1490662"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sp>
        <p:nvSpPr>
          <p:cNvPr id="22544" name="Line 22"/>
          <p:cNvSpPr>
            <a:spLocks noChangeShapeType="1"/>
          </p:cNvSpPr>
          <p:nvPr/>
        </p:nvSpPr>
        <p:spPr bwMode="auto">
          <a:xfrm>
            <a:off x="6994525" y="2759075"/>
            <a:ext cx="762000" cy="76200"/>
          </a:xfrm>
          <a:prstGeom prst="line">
            <a:avLst/>
          </a:prstGeom>
          <a:noFill/>
          <a:ln w="38100">
            <a:solidFill>
              <a:srgbClr val="000000"/>
            </a:solidFill>
            <a:round/>
            <a:headEnd/>
            <a:tailEnd/>
          </a:ln>
        </p:spPr>
        <p:txBody>
          <a:bodyPr/>
          <a:lstStyle/>
          <a:p>
            <a:endParaRPr lang="en-US"/>
          </a:p>
        </p:txBody>
      </p:sp>
      <p:sp>
        <p:nvSpPr>
          <p:cNvPr id="22545" name="Line 23"/>
          <p:cNvSpPr>
            <a:spLocks noChangeShapeType="1"/>
          </p:cNvSpPr>
          <p:nvPr/>
        </p:nvSpPr>
        <p:spPr bwMode="auto">
          <a:xfrm flipV="1">
            <a:off x="6967538" y="3863975"/>
            <a:ext cx="762000" cy="76200"/>
          </a:xfrm>
          <a:prstGeom prst="line">
            <a:avLst/>
          </a:prstGeom>
          <a:noFill/>
          <a:ln w="38100">
            <a:solidFill>
              <a:srgbClr val="000000"/>
            </a:solidFill>
            <a:round/>
            <a:headEnd/>
            <a:tailEnd/>
          </a:ln>
        </p:spPr>
        <p:txBody>
          <a:bodyPr/>
          <a:lstStyle/>
          <a:p>
            <a:endParaRPr lang="en-US"/>
          </a:p>
        </p:txBody>
      </p:sp>
      <p:sp>
        <p:nvSpPr>
          <p:cNvPr id="22546" name="Line 24"/>
          <p:cNvSpPr>
            <a:spLocks noChangeShapeType="1"/>
          </p:cNvSpPr>
          <p:nvPr/>
        </p:nvSpPr>
        <p:spPr bwMode="auto">
          <a:xfrm>
            <a:off x="6967538" y="3863975"/>
            <a:ext cx="762000" cy="76200"/>
          </a:xfrm>
          <a:prstGeom prst="line">
            <a:avLst/>
          </a:prstGeom>
          <a:noFill/>
          <a:ln w="38100">
            <a:solidFill>
              <a:srgbClr val="000000"/>
            </a:solidFill>
            <a:round/>
            <a:headEnd/>
            <a:tailEnd/>
          </a:ln>
        </p:spPr>
        <p:txBody>
          <a:bodyPr/>
          <a:lstStyle/>
          <a:p>
            <a:endParaRPr lang="en-US"/>
          </a:p>
        </p:txBody>
      </p:sp>
      <p:pic>
        <p:nvPicPr>
          <p:cNvPr id="22547" name="Picture 25" descr="MCj03499930000[1]"/>
          <p:cNvPicPr>
            <a:picLocks noChangeAspect="1" noChangeArrowheads="1"/>
          </p:cNvPicPr>
          <p:nvPr/>
        </p:nvPicPr>
        <p:blipFill>
          <a:blip r:embed="rId5"/>
          <a:srcRect/>
          <a:stretch>
            <a:fillRect/>
          </a:stretch>
        </p:blipFill>
        <p:spPr bwMode="auto">
          <a:xfrm>
            <a:off x="4081463" y="2276475"/>
            <a:ext cx="1066800" cy="1795463"/>
          </a:xfrm>
          <a:prstGeom prst="rect">
            <a:avLst/>
          </a:prstGeom>
          <a:noFill/>
          <a:ln w="9525">
            <a:noFill/>
            <a:miter lim="800000"/>
            <a:headEnd/>
            <a:tailEnd/>
          </a:ln>
        </p:spPr>
      </p:pic>
      <p:pic>
        <p:nvPicPr>
          <p:cNvPr id="22548" name="Picture 26" descr="MCNA01847_0000[1]"/>
          <p:cNvPicPr>
            <a:picLocks noChangeAspect="1" noChangeArrowheads="1"/>
          </p:cNvPicPr>
          <p:nvPr/>
        </p:nvPicPr>
        <p:blipFill>
          <a:blip r:embed="rId4"/>
          <a:srcRect/>
          <a:stretch>
            <a:fillRect/>
          </a:stretch>
        </p:blipFill>
        <p:spPr bwMode="auto">
          <a:xfrm rot="2765473">
            <a:off x="4725988" y="3305175"/>
            <a:ext cx="2133600" cy="215900"/>
          </a:xfrm>
          <a:prstGeom prst="rect">
            <a:avLst/>
          </a:prstGeom>
          <a:noFill/>
          <a:ln w="9525">
            <a:noFill/>
            <a:miter lim="800000"/>
            <a:headEnd/>
            <a:tailEnd/>
          </a:ln>
        </p:spPr>
      </p:pic>
      <p:pic>
        <p:nvPicPr>
          <p:cNvPr id="22549" name="Picture 27" descr="MCNA01847_0000[1]"/>
          <p:cNvPicPr>
            <a:picLocks noChangeAspect="1" noChangeArrowheads="1"/>
          </p:cNvPicPr>
          <p:nvPr/>
        </p:nvPicPr>
        <p:blipFill>
          <a:blip r:embed="rId4"/>
          <a:srcRect/>
          <a:stretch>
            <a:fillRect/>
          </a:stretch>
        </p:blipFill>
        <p:spPr bwMode="auto">
          <a:xfrm rot="-3285452">
            <a:off x="6417469" y="3674269"/>
            <a:ext cx="703263" cy="193675"/>
          </a:xfrm>
          <a:prstGeom prst="rect">
            <a:avLst/>
          </a:prstGeom>
          <a:noFill/>
          <a:ln w="9525">
            <a:noFill/>
            <a:miter lim="800000"/>
            <a:headEnd/>
            <a:tailEnd/>
          </a:ln>
        </p:spPr>
      </p:pic>
      <p:sp>
        <p:nvSpPr>
          <p:cNvPr id="22" name="Down Arrow 21">
            <a:hlinkClick r:id="rId6"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81000" y="1447800"/>
            <a:ext cx="8382000" cy="4953000"/>
          </a:xfrm>
          <a:prstGeom prst="rect">
            <a:avLst/>
          </a:prstGeom>
          <a:solidFill>
            <a:srgbClr val="3366FF"/>
          </a:solidFill>
          <a:ln w="9525">
            <a:solidFill>
              <a:schemeClr val="tx1"/>
            </a:solidFill>
            <a:miter lim="800000"/>
            <a:headEnd/>
            <a:tailEnd/>
          </a:ln>
        </p:spPr>
        <p:txBody>
          <a:bodyPr wrap="none" anchor="ctr"/>
          <a:lstStyle/>
          <a:p>
            <a:endParaRPr lang="en-US"/>
          </a:p>
        </p:txBody>
      </p:sp>
      <p:pic>
        <p:nvPicPr>
          <p:cNvPr id="23555" name="Picture 4" descr="MCj03333020000[1]"/>
          <p:cNvPicPr>
            <a:picLocks noChangeAspect="1" noChangeArrowheads="1"/>
          </p:cNvPicPr>
          <p:nvPr/>
        </p:nvPicPr>
        <p:blipFill>
          <a:blip r:embed="rId2"/>
          <a:srcRect/>
          <a:stretch>
            <a:fillRect/>
          </a:stretch>
        </p:blipFill>
        <p:spPr bwMode="auto">
          <a:xfrm flipH="1">
            <a:off x="1185863" y="3648075"/>
            <a:ext cx="1547812" cy="1803400"/>
          </a:xfrm>
          <a:prstGeom prst="rect">
            <a:avLst/>
          </a:prstGeom>
          <a:noFill/>
          <a:ln w="9525">
            <a:noFill/>
            <a:miter lim="800000"/>
            <a:headEnd/>
            <a:tailEnd/>
          </a:ln>
        </p:spPr>
      </p:pic>
      <p:pic>
        <p:nvPicPr>
          <p:cNvPr id="23556" name="Picture 5" descr="MCj03333300000[1]"/>
          <p:cNvPicPr>
            <a:picLocks noChangeAspect="1" noChangeArrowheads="1"/>
          </p:cNvPicPr>
          <p:nvPr/>
        </p:nvPicPr>
        <p:blipFill>
          <a:blip r:embed="rId3"/>
          <a:srcRect/>
          <a:stretch>
            <a:fillRect/>
          </a:stretch>
        </p:blipFill>
        <p:spPr bwMode="auto">
          <a:xfrm>
            <a:off x="6900863" y="3724275"/>
            <a:ext cx="1176337" cy="1762125"/>
          </a:xfrm>
          <a:prstGeom prst="rect">
            <a:avLst/>
          </a:prstGeom>
          <a:noFill/>
          <a:ln w="9525">
            <a:noFill/>
            <a:miter lim="800000"/>
            <a:headEnd/>
            <a:tailEnd/>
          </a:ln>
        </p:spPr>
      </p:pic>
      <p:sp>
        <p:nvSpPr>
          <p:cNvPr id="23557" name="Text Box 9"/>
          <p:cNvSpPr txBox="1">
            <a:spLocks noChangeArrowheads="1"/>
          </p:cNvSpPr>
          <p:nvPr/>
        </p:nvSpPr>
        <p:spPr bwMode="auto">
          <a:xfrm>
            <a:off x="1103313" y="2047875"/>
            <a:ext cx="1600200" cy="2308225"/>
          </a:xfrm>
          <a:prstGeom prst="rect">
            <a:avLst/>
          </a:prstGeom>
          <a:noFill/>
          <a:ln w="9525">
            <a:solidFill>
              <a:schemeClr val="tx1"/>
            </a:solid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sp>
        <p:nvSpPr>
          <p:cNvPr id="23558" name="Text Box 21"/>
          <p:cNvSpPr txBox="1">
            <a:spLocks noChangeArrowheads="1"/>
          </p:cNvSpPr>
          <p:nvPr/>
        </p:nvSpPr>
        <p:spPr bwMode="auto">
          <a:xfrm>
            <a:off x="6586538" y="2057400"/>
            <a:ext cx="1490662" cy="2308225"/>
          </a:xfrm>
          <a:prstGeom prst="rect">
            <a:avLst/>
          </a:prstGeom>
          <a:noFill/>
          <a:ln w="9525">
            <a:solidFill>
              <a:schemeClr val="tx1"/>
            </a:solid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sp>
        <p:nvSpPr>
          <p:cNvPr id="23559" name="Rectangle 2"/>
          <p:cNvSpPr>
            <a:spLocks noGrp="1" noChangeArrowheads="1"/>
          </p:cNvSpPr>
          <p:nvPr>
            <p:ph type="title"/>
          </p:nvPr>
        </p:nvSpPr>
        <p:spPr>
          <a:xfrm>
            <a:off x="1600200" y="0"/>
            <a:ext cx="6354763" cy="1371600"/>
          </a:xfrm>
        </p:spPr>
        <p:txBody>
          <a:bodyPr/>
          <a:lstStyle/>
          <a:p>
            <a:r>
              <a:rPr lang="en-US" sz="2400" smtClean="0"/>
              <a:t>Frequency sequence exchanged using a “secure alternate channel.”</a:t>
            </a:r>
          </a:p>
        </p:txBody>
      </p:sp>
      <p:pic>
        <p:nvPicPr>
          <p:cNvPr id="23560" name="Picture 9" descr="MCBD09830_0000[1]"/>
          <p:cNvPicPr>
            <a:picLocks noChangeAspect="1" noChangeArrowheads="1"/>
          </p:cNvPicPr>
          <p:nvPr/>
        </p:nvPicPr>
        <p:blipFill>
          <a:blip r:embed="rId4"/>
          <a:srcRect/>
          <a:stretch>
            <a:fillRect/>
          </a:stretch>
        </p:blipFill>
        <p:spPr bwMode="auto">
          <a:xfrm flipH="1">
            <a:off x="3852863" y="2200275"/>
            <a:ext cx="1774825" cy="1685925"/>
          </a:xfrm>
          <a:prstGeom prst="rect">
            <a:avLst/>
          </a:prstGeom>
          <a:noFill/>
          <a:ln w="9525">
            <a:noFill/>
            <a:miter lim="800000"/>
            <a:headEnd/>
            <a:tailEnd/>
          </a:ln>
        </p:spPr>
      </p:pic>
      <p:pic>
        <p:nvPicPr>
          <p:cNvPr id="23561" name="Picture 11" descr="MCj02396930000[1]"/>
          <p:cNvPicPr>
            <a:picLocks noChangeAspect="1" noChangeArrowheads="1"/>
          </p:cNvPicPr>
          <p:nvPr/>
        </p:nvPicPr>
        <p:blipFill>
          <a:blip r:embed="rId5"/>
          <a:srcRect/>
          <a:stretch>
            <a:fillRect/>
          </a:stretch>
        </p:blipFill>
        <p:spPr bwMode="auto">
          <a:xfrm>
            <a:off x="5072063" y="2428875"/>
            <a:ext cx="706437" cy="982663"/>
          </a:xfrm>
          <a:prstGeom prst="rect">
            <a:avLst/>
          </a:prstGeom>
          <a:noFill/>
          <a:ln w="9525">
            <a:noFill/>
            <a:miter lim="800000"/>
            <a:headEnd/>
            <a:tailEnd/>
          </a:ln>
        </p:spPr>
      </p:pic>
      <p:sp>
        <p:nvSpPr>
          <p:cNvPr id="23562" name="Line 12"/>
          <p:cNvSpPr>
            <a:spLocks noChangeShapeType="1"/>
          </p:cNvSpPr>
          <p:nvPr/>
        </p:nvSpPr>
        <p:spPr bwMode="auto">
          <a:xfrm>
            <a:off x="2725738" y="2236788"/>
            <a:ext cx="2346325" cy="344487"/>
          </a:xfrm>
          <a:prstGeom prst="line">
            <a:avLst/>
          </a:prstGeom>
          <a:noFill/>
          <a:ln w="28575">
            <a:solidFill>
              <a:srgbClr val="000000"/>
            </a:solidFill>
            <a:round/>
            <a:headEnd/>
            <a:tailEnd type="triangle" w="lg" len="lg"/>
          </a:ln>
        </p:spPr>
        <p:txBody>
          <a:bodyPr/>
          <a:lstStyle/>
          <a:p>
            <a:endParaRPr lang="en-US"/>
          </a:p>
        </p:txBody>
      </p:sp>
      <p:sp>
        <p:nvSpPr>
          <p:cNvPr id="23563" name="Line 13"/>
          <p:cNvSpPr>
            <a:spLocks noChangeShapeType="1"/>
          </p:cNvSpPr>
          <p:nvPr/>
        </p:nvSpPr>
        <p:spPr bwMode="auto">
          <a:xfrm flipV="1">
            <a:off x="2716213" y="3267075"/>
            <a:ext cx="2355850" cy="941388"/>
          </a:xfrm>
          <a:prstGeom prst="line">
            <a:avLst/>
          </a:prstGeom>
          <a:noFill/>
          <a:ln w="28575">
            <a:solidFill>
              <a:srgbClr val="000000"/>
            </a:solidFill>
            <a:round/>
            <a:headEnd/>
            <a:tailEnd type="triangle" w="lg" len="lg"/>
          </a:ln>
        </p:spPr>
        <p:txBody>
          <a:bodyPr/>
          <a:lstStyle/>
          <a:p>
            <a:endParaRPr lang="en-US"/>
          </a:p>
        </p:txBody>
      </p:sp>
      <p:sp>
        <p:nvSpPr>
          <p:cNvPr id="23564" name="Line 15"/>
          <p:cNvSpPr>
            <a:spLocks noChangeShapeType="1"/>
          </p:cNvSpPr>
          <p:nvPr/>
        </p:nvSpPr>
        <p:spPr bwMode="auto">
          <a:xfrm>
            <a:off x="5757863" y="3190875"/>
            <a:ext cx="820737" cy="911225"/>
          </a:xfrm>
          <a:prstGeom prst="line">
            <a:avLst/>
          </a:prstGeom>
          <a:noFill/>
          <a:ln w="28575">
            <a:solidFill>
              <a:srgbClr val="000000"/>
            </a:solidFill>
            <a:round/>
            <a:headEnd/>
            <a:tailEnd type="triangle" w="lg" len="lg"/>
          </a:ln>
        </p:spPr>
        <p:txBody>
          <a:bodyPr/>
          <a:lstStyle/>
          <a:p>
            <a:endParaRPr lang="en-US"/>
          </a:p>
        </p:txBody>
      </p:sp>
      <p:sp>
        <p:nvSpPr>
          <p:cNvPr id="23565" name="Line 16"/>
          <p:cNvSpPr>
            <a:spLocks noChangeShapeType="1"/>
          </p:cNvSpPr>
          <p:nvPr/>
        </p:nvSpPr>
        <p:spPr bwMode="auto">
          <a:xfrm flipV="1">
            <a:off x="5757863" y="2201863"/>
            <a:ext cx="838200" cy="303212"/>
          </a:xfrm>
          <a:prstGeom prst="line">
            <a:avLst/>
          </a:prstGeom>
          <a:noFill/>
          <a:ln w="28575">
            <a:solidFill>
              <a:srgbClr val="000000"/>
            </a:solidFill>
            <a:round/>
            <a:headEnd/>
            <a:tailEnd type="triangle" w="lg" len="lg"/>
          </a:ln>
        </p:spPr>
        <p:txBody>
          <a:bodyPr/>
          <a:lstStyle/>
          <a:p>
            <a:endParaRPr lang="en-US"/>
          </a:p>
        </p:txBody>
      </p:sp>
      <p:sp>
        <p:nvSpPr>
          <p:cNvPr id="14" name="Down Arrow 13">
            <a:hlinkClick r:id="rId6"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00200" y="0"/>
            <a:ext cx="6362700" cy="1371600"/>
          </a:xfrm>
        </p:spPr>
        <p:txBody>
          <a:bodyPr/>
          <a:lstStyle/>
          <a:p>
            <a:r>
              <a:rPr lang="en-US" sz="2400" smtClean="0"/>
              <a:t>What if the alternate channel isn’t so secure?</a:t>
            </a:r>
          </a:p>
        </p:txBody>
      </p:sp>
      <p:sp>
        <p:nvSpPr>
          <p:cNvPr id="29699" name="Rectangle 3"/>
          <p:cNvSpPr>
            <a:spLocks noChangeArrowheads="1"/>
          </p:cNvSpPr>
          <p:nvPr/>
        </p:nvSpPr>
        <p:spPr bwMode="auto">
          <a:xfrm>
            <a:off x="381000" y="1447800"/>
            <a:ext cx="8382000" cy="5029200"/>
          </a:xfrm>
          <a:prstGeom prst="rect">
            <a:avLst/>
          </a:prstGeom>
          <a:solidFill>
            <a:srgbClr val="3366FF"/>
          </a:solidFill>
          <a:ln w="9525">
            <a:solidFill>
              <a:schemeClr val="tx1"/>
            </a:solidFill>
            <a:miter lim="800000"/>
            <a:headEnd/>
            <a:tailEnd/>
          </a:ln>
        </p:spPr>
        <p:txBody>
          <a:bodyPr wrap="none" anchor="ctr"/>
          <a:lstStyle/>
          <a:p>
            <a:endParaRPr lang="en-US">
              <a:latin typeface="Tahoma" pitchFamily="34" charset="0"/>
            </a:endParaRPr>
          </a:p>
        </p:txBody>
      </p:sp>
      <p:pic>
        <p:nvPicPr>
          <p:cNvPr id="29700" name="Picture 4" descr="MCj03333020000[1]"/>
          <p:cNvPicPr>
            <a:picLocks noChangeAspect="1" noChangeArrowheads="1"/>
          </p:cNvPicPr>
          <p:nvPr/>
        </p:nvPicPr>
        <p:blipFill>
          <a:blip r:embed="rId2"/>
          <a:srcRect/>
          <a:stretch>
            <a:fillRect/>
          </a:stretch>
        </p:blipFill>
        <p:spPr bwMode="auto">
          <a:xfrm flipH="1">
            <a:off x="1185863" y="3648075"/>
            <a:ext cx="1547812" cy="1803400"/>
          </a:xfrm>
          <a:prstGeom prst="rect">
            <a:avLst/>
          </a:prstGeom>
          <a:noFill/>
          <a:ln w="9525">
            <a:noFill/>
            <a:miter lim="800000"/>
            <a:headEnd/>
            <a:tailEnd/>
          </a:ln>
        </p:spPr>
      </p:pic>
      <p:pic>
        <p:nvPicPr>
          <p:cNvPr id="29701" name="Picture 5" descr="MCj03333300000[1]"/>
          <p:cNvPicPr>
            <a:picLocks noChangeAspect="1" noChangeArrowheads="1"/>
          </p:cNvPicPr>
          <p:nvPr/>
        </p:nvPicPr>
        <p:blipFill>
          <a:blip r:embed="rId3"/>
          <a:srcRect/>
          <a:stretch>
            <a:fillRect/>
          </a:stretch>
        </p:blipFill>
        <p:spPr bwMode="auto">
          <a:xfrm>
            <a:off x="6900863" y="3724275"/>
            <a:ext cx="1176337" cy="1762125"/>
          </a:xfrm>
          <a:prstGeom prst="rect">
            <a:avLst/>
          </a:prstGeom>
          <a:noFill/>
          <a:ln w="9525">
            <a:noFill/>
            <a:miter lim="800000"/>
            <a:headEnd/>
            <a:tailEnd/>
          </a:ln>
        </p:spPr>
      </p:pic>
      <p:sp>
        <p:nvSpPr>
          <p:cNvPr id="29702" name="Text Box 7"/>
          <p:cNvSpPr txBox="1">
            <a:spLocks noChangeArrowheads="1"/>
          </p:cNvSpPr>
          <p:nvPr/>
        </p:nvSpPr>
        <p:spPr bwMode="auto">
          <a:xfrm>
            <a:off x="1201738" y="2065338"/>
            <a:ext cx="1600200"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sp>
        <p:nvSpPr>
          <p:cNvPr id="29703" name="Text Box 8"/>
          <p:cNvSpPr txBox="1">
            <a:spLocks noChangeArrowheads="1"/>
          </p:cNvSpPr>
          <p:nvPr/>
        </p:nvSpPr>
        <p:spPr bwMode="auto">
          <a:xfrm>
            <a:off x="6719888" y="2074863"/>
            <a:ext cx="1600200"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pic>
        <p:nvPicPr>
          <p:cNvPr id="29704" name="Picture 9" descr="MCBD09830_0000[1]"/>
          <p:cNvPicPr>
            <a:picLocks noChangeAspect="1" noChangeArrowheads="1"/>
          </p:cNvPicPr>
          <p:nvPr/>
        </p:nvPicPr>
        <p:blipFill>
          <a:blip r:embed="rId4"/>
          <a:srcRect/>
          <a:stretch>
            <a:fillRect/>
          </a:stretch>
        </p:blipFill>
        <p:spPr bwMode="auto">
          <a:xfrm flipH="1">
            <a:off x="3852863" y="2200275"/>
            <a:ext cx="1774825" cy="1685925"/>
          </a:xfrm>
          <a:prstGeom prst="rect">
            <a:avLst/>
          </a:prstGeom>
          <a:noFill/>
          <a:ln w="9525">
            <a:noFill/>
            <a:miter lim="800000"/>
            <a:headEnd/>
            <a:tailEnd/>
          </a:ln>
        </p:spPr>
      </p:pic>
      <p:sp>
        <p:nvSpPr>
          <p:cNvPr id="29705" name="Rectangle 10"/>
          <p:cNvSpPr>
            <a:spLocks noChangeArrowheads="1"/>
          </p:cNvSpPr>
          <p:nvPr/>
        </p:nvSpPr>
        <p:spPr bwMode="auto">
          <a:xfrm>
            <a:off x="1233488" y="2047875"/>
            <a:ext cx="1552575" cy="2425700"/>
          </a:xfrm>
          <a:prstGeom prst="rect">
            <a:avLst/>
          </a:prstGeom>
          <a:noFill/>
          <a:ln w="12700">
            <a:solidFill>
              <a:srgbClr val="000000"/>
            </a:solidFill>
            <a:miter lim="800000"/>
            <a:headEnd/>
            <a:tailEnd/>
          </a:ln>
        </p:spPr>
        <p:txBody>
          <a:bodyPr wrap="none" anchor="ctr"/>
          <a:lstStyle/>
          <a:p>
            <a:endParaRPr lang="en-US"/>
          </a:p>
        </p:txBody>
      </p:sp>
      <p:pic>
        <p:nvPicPr>
          <p:cNvPr id="29706" name="Picture 11" descr="MCj02396930000[1]"/>
          <p:cNvPicPr>
            <a:picLocks noChangeAspect="1" noChangeArrowheads="1"/>
          </p:cNvPicPr>
          <p:nvPr/>
        </p:nvPicPr>
        <p:blipFill>
          <a:blip r:embed="rId5"/>
          <a:srcRect/>
          <a:stretch>
            <a:fillRect/>
          </a:stretch>
        </p:blipFill>
        <p:spPr bwMode="auto">
          <a:xfrm>
            <a:off x="5072063" y="2428875"/>
            <a:ext cx="706437" cy="982663"/>
          </a:xfrm>
          <a:prstGeom prst="rect">
            <a:avLst/>
          </a:prstGeom>
          <a:noFill/>
          <a:ln w="9525">
            <a:noFill/>
            <a:miter lim="800000"/>
            <a:headEnd/>
            <a:tailEnd/>
          </a:ln>
        </p:spPr>
      </p:pic>
      <p:sp>
        <p:nvSpPr>
          <p:cNvPr id="29707" name="Line 12"/>
          <p:cNvSpPr>
            <a:spLocks noChangeShapeType="1"/>
          </p:cNvSpPr>
          <p:nvPr/>
        </p:nvSpPr>
        <p:spPr bwMode="auto">
          <a:xfrm>
            <a:off x="2786063" y="2124075"/>
            <a:ext cx="2286000" cy="457200"/>
          </a:xfrm>
          <a:prstGeom prst="line">
            <a:avLst/>
          </a:prstGeom>
          <a:noFill/>
          <a:ln w="28575">
            <a:solidFill>
              <a:srgbClr val="000000"/>
            </a:solidFill>
            <a:round/>
            <a:headEnd/>
            <a:tailEnd type="triangle" w="lg" len="lg"/>
          </a:ln>
        </p:spPr>
        <p:txBody>
          <a:bodyPr/>
          <a:lstStyle/>
          <a:p>
            <a:endParaRPr lang="en-US"/>
          </a:p>
        </p:txBody>
      </p:sp>
      <p:sp>
        <p:nvSpPr>
          <p:cNvPr id="29708" name="Line 13"/>
          <p:cNvSpPr>
            <a:spLocks noChangeShapeType="1"/>
          </p:cNvSpPr>
          <p:nvPr/>
        </p:nvSpPr>
        <p:spPr bwMode="auto">
          <a:xfrm flipV="1">
            <a:off x="2786063" y="3267075"/>
            <a:ext cx="2286000" cy="533400"/>
          </a:xfrm>
          <a:prstGeom prst="line">
            <a:avLst/>
          </a:prstGeom>
          <a:noFill/>
          <a:ln w="28575">
            <a:solidFill>
              <a:srgbClr val="000000"/>
            </a:solidFill>
            <a:round/>
            <a:headEnd/>
            <a:tailEnd type="triangle" w="lg" len="lg"/>
          </a:ln>
        </p:spPr>
        <p:txBody>
          <a:bodyPr/>
          <a:lstStyle/>
          <a:p>
            <a:endParaRPr lang="en-US"/>
          </a:p>
        </p:txBody>
      </p:sp>
      <p:sp>
        <p:nvSpPr>
          <p:cNvPr id="29709" name="Rectangle 14"/>
          <p:cNvSpPr>
            <a:spLocks noChangeArrowheads="1"/>
          </p:cNvSpPr>
          <p:nvPr/>
        </p:nvSpPr>
        <p:spPr bwMode="auto">
          <a:xfrm>
            <a:off x="6824663" y="2047875"/>
            <a:ext cx="1414462" cy="2311400"/>
          </a:xfrm>
          <a:prstGeom prst="rect">
            <a:avLst/>
          </a:prstGeom>
          <a:noFill/>
          <a:ln w="12700">
            <a:solidFill>
              <a:srgbClr val="000000"/>
            </a:solidFill>
            <a:miter lim="800000"/>
            <a:headEnd/>
            <a:tailEnd/>
          </a:ln>
        </p:spPr>
        <p:txBody>
          <a:bodyPr wrap="none" anchor="ctr"/>
          <a:lstStyle/>
          <a:p>
            <a:endParaRPr lang="en-US"/>
          </a:p>
        </p:txBody>
      </p:sp>
      <p:sp>
        <p:nvSpPr>
          <p:cNvPr id="29710" name="Line 15"/>
          <p:cNvSpPr>
            <a:spLocks noChangeShapeType="1"/>
          </p:cNvSpPr>
          <p:nvPr/>
        </p:nvSpPr>
        <p:spPr bwMode="auto">
          <a:xfrm>
            <a:off x="5757863" y="3190875"/>
            <a:ext cx="1066800" cy="609600"/>
          </a:xfrm>
          <a:prstGeom prst="line">
            <a:avLst/>
          </a:prstGeom>
          <a:noFill/>
          <a:ln w="28575">
            <a:solidFill>
              <a:srgbClr val="000000"/>
            </a:solidFill>
            <a:round/>
            <a:headEnd/>
            <a:tailEnd type="triangle" w="lg" len="lg"/>
          </a:ln>
        </p:spPr>
        <p:txBody>
          <a:bodyPr/>
          <a:lstStyle/>
          <a:p>
            <a:endParaRPr lang="en-US"/>
          </a:p>
        </p:txBody>
      </p:sp>
      <p:sp>
        <p:nvSpPr>
          <p:cNvPr id="29711" name="Line 16"/>
          <p:cNvSpPr>
            <a:spLocks noChangeShapeType="1"/>
          </p:cNvSpPr>
          <p:nvPr/>
        </p:nvSpPr>
        <p:spPr bwMode="auto">
          <a:xfrm flipV="1">
            <a:off x="5757863" y="2124075"/>
            <a:ext cx="1066800" cy="381000"/>
          </a:xfrm>
          <a:prstGeom prst="line">
            <a:avLst/>
          </a:prstGeom>
          <a:noFill/>
          <a:ln w="28575">
            <a:solidFill>
              <a:srgbClr val="000000"/>
            </a:solidFill>
            <a:round/>
            <a:headEnd/>
            <a:tailEnd type="triangle" w="lg" len="lg"/>
          </a:ln>
        </p:spPr>
        <p:txBody>
          <a:bodyPr/>
          <a:lstStyle/>
          <a:p>
            <a:endParaRPr lang="en-US"/>
          </a:p>
        </p:txBody>
      </p:sp>
      <p:pic>
        <p:nvPicPr>
          <p:cNvPr id="29712" name="Picture 17" descr="MCPE03632_0000[1]"/>
          <p:cNvPicPr>
            <a:picLocks noChangeAspect="1" noChangeArrowheads="1"/>
          </p:cNvPicPr>
          <p:nvPr/>
        </p:nvPicPr>
        <p:blipFill>
          <a:blip r:embed="rId6"/>
          <a:srcRect/>
          <a:stretch>
            <a:fillRect/>
          </a:stretch>
        </p:blipFill>
        <p:spPr bwMode="auto">
          <a:xfrm>
            <a:off x="2862263" y="2733675"/>
            <a:ext cx="1143000" cy="431800"/>
          </a:xfrm>
          <a:prstGeom prst="rect">
            <a:avLst/>
          </a:prstGeom>
          <a:noFill/>
          <a:ln w="9525">
            <a:noFill/>
            <a:miter lim="800000"/>
            <a:headEnd/>
            <a:tailEnd/>
          </a:ln>
        </p:spPr>
      </p:pic>
      <p:sp>
        <p:nvSpPr>
          <p:cNvPr id="17" name="Down Arrow 16">
            <a:hlinkClick r:id="rId7"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81000" y="1447800"/>
            <a:ext cx="8382000" cy="4953000"/>
          </a:xfrm>
          <a:prstGeom prst="rect">
            <a:avLst/>
          </a:prstGeom>
          <a:solidFill>
            <a:srgbClr val="3366FF"/>
          </a:solidFill>
          <a:ln w="9525">
            <a:solidFill>
              <a:schemeClr val="tx1"/>
            </a:solidFill>
            <a:miter lim="800000"/>
            <a:headEnd/>
            <a:tailEnd/>
          </a:ln>
        </p:spPr>
        <p:txBody>
          <a:bodyPr wrap="none" anchor="ctr"/>
          <a:lstStyle/>
          <a:p>
            <a:endParaRPr lang="en-US"/>
          </a:p>
        </p:txBody>
      </p:sp>
      <p:pic>
        <p:nvPicPr>
          <p:cNvPr id="30723" name="Picture 4" descr="MCj03333020000[1]"/>
          <p:cNvPicPr>
            <a:picLocks noChangeAspect="1" noChangeArrowheads="1"/>
          </p:cNvPicPr>
          <p:nvPr/>
        </p:nvPicPr>
        <p:blipFill>
          <a:blip r:embed="rId2"/>
          <a:srcRect/>
          <a:stretch>
            <a:fillRect/>
          </a:stretch>
        </p:blipFill>
        <p:spPr bwMode="auto">
          <a:xfrm flipH="1">
            <a:off x="1185863" y="3648075"/>
            <a:ext cx="1547812" cy="1803400"/>
          </a:xfrm>
          <a:prstGeom prst="rect">
            <a:avLst/>
          </a:prstGeom>
          <a:noFill/>
          <a:ln w="9525">
            <a:noFill/>
            <a:miter lim="800000"/>
            <a:headEnd/>
            <a:tailEnd/>
          </a:ln>
        </p:spPr>
      </p:pic>
      <p:pic>
        <p:nvPicPr>
          <p:cNvPr id="30724" name="Picture 5" descr="MCj03333300000[1]"/>
          <p:cNvPicPr>
            <a:picLocks noChangeAspect="1" noChangeArrowheads="1"/>
          </p:cNvPicPr>
          <p:nvPr/>
        </p:nvPicPr>
        <p:blipFill>
          <a:blip r:embed="rId3"/>
          <a:srcRect/>
          <a:stretch>
            <a:fillRect/>
          </a:stretch>
        </p:blipFill>
        <p:spPr bwMode="auto">
          <a:xfrm>
            <a:off x="6900863" y="3724275"/>
            <a:ext cx="1176337" cy="1762125"/>
          </a:xfrm>
          <a:prstGeom prst="rect">
            <a:avLst/>
          </a:prstGeom>
          <a:noFill/>
          <a:ln w="9525">
            <a:noFill/>
            <a:miter lim="800000"/>
            <a:headEnd/>
            <a:tailEnd/>
          </a:ln>
        </p:spPr>
      </p:pic>
      <p:sp>
        <p:nvSpPr>
          <p:cNvPr id="30725" name="Text Box 7"/>
          <p:cNvSpPr txBox="1">
            <a:spLocks noChangeArrowheads="1"/>
          </p:cNvSpPr>
          <p:nvPr/>
        </p:nvSpPr>
        <p:spPr bwMode="auto">
          <a:xfrm>
            <a:off x="4435475" y="4562475"/>
            <a:ext cx="798513" cy="366713"/>
          </a:xfrm>
          <a:prstGeom prst="rect">
            <a:avLst/>
          </a:prstGeom>
          <a:noFill/>
          <a:ln w="9525">
            <a:noFill/>
            <a:miter lim="800000"/>
            <a:headEnd/>
            <a:tailEnd/>
          </a:ln>
        </p:spPr>
        <p:txBody>
          <a:bodyPr wrap="none">
            <a:spAutoFit/>
          </a:bodyPr>
          <a:lstStyle/>
          <a:p>
            <a:r>
              <a:rPr lang="en-US">
                <a:solidFill>
                  <a:srgbClr val="000000"/>
                </a:solidFill>
                <a:latin typeface="Tahoma" pitchFamily="34" charset="0"/>
              </a:rPr>
              <a:t>FH/SS</a:t>
            </a:r>
          </a:p>
        </p:txBody>
      </p:sp>
      <p:sp>
        <p:nvSpPr>
          <p:cNvPr id="30726" name="Text Box 9"/>
          <p:cNvSpPr txBox="1">
            <a:spLocks noChangeArrowheads="1"/>
          </p:cNvSpPr>
          <p:nvPr/>
        </p:nvSpPr>
        <p:spPr bwMode="auto">
          <a:xfrm>
            <a:off x="1103313" y="2047875"/>
            <a:ext cx="1600200"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sp>
        <p:nvSpPr>
          <p:cNvPr id="30727" name="Line 16"/>
          <p:cNvSpPr>
            <a:spLocks noChangeShapeType="1"/>
          </p:cNvSpPr>
          <p:nvPr/>
        </p:nvSpPr>
        <p:spPr bwMode="auto">
          <a:xfrm flipV="1">
            <a:off x="6994525" y="2759075"/>
            <a:ext cx="762000" cy="76200"/>
          </a:xfrm>
          <a:prstGeom prst="line">
            <a:avLst/>
          </a:prstGeom>
          <a:noFill/>
          <a:ln w="38100">
            <a:solidFill>
              <a:srgbClr val="000000"/>
            </a:solidFill>
            <a:round/>
            <a:headEnd/>
            <a:tailEnd/>
          </a:ln>
        </p:spPr>
        <p:txBody>
          <a:bodyPr/>
          <a:lstStyle/>
          <a:p>
            <a:endParaRPr lang="en-US"/>
          </a:p>
        </p:txBody>
      </p:sp>
      <p:sp>
        <p:nvSpPr>
          <p:cNvPr id="30728" name="Text Box 21"/>
          <p:cNvSpPr txBox="1">
            <a:spLocks noChangeArrowheads="1"/>
          </p:cNvSpPr>
          <p:nvPr/>
        </p:nvSpPr>
        <p:spPr bwMode="auto">
          <a:xfrm>
            <a:off x="6586538" y="2057400"/>
            <a:ext cx="1490662"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sp>
        <p:nvSpPr>
          <p:cNvPr id="30729" name="Line 22"/>
          <p:cNvSpPr>
            <a:spLocks noChangeShapeType="1"/>
          </p:cNvSpPr>
          <p:nvPr/>
        </p:nvSpPr>
        <p:spPr bwMode="auto">
          <a:xfrm>
            <a:off x="6994525" y="2759075"/>
            <a:ext cx="762000" cy="76200"/>
          </a:xfrm>
          <a:prstGeom prst="line">
            <a:avLst/>
          </a:prstGeom>
          <a:noFill/>
          <a:ln w="38100">
            <a:solidFill>
              <a:srgbClr val="000000"/>
            </a:solidFill>
            <a:round/>
            <a:headEnd/>
            <a:tailEnd/>
          </a:ln>
        </p:spPr>
        <p:txBody>
          <a:bodyPr/>
          <a:lstStyle/>
          <a:p>
            <a:endParaRPr lang="en-US"/>
          </a:p>
        </p:txBody>
      </p:sp>
      <p:sp>
        <p:nvSpPr>
          <p:cNvPr id="30730" name="Line 23"/>
          <p:cNvSpPr>
            <a:spLocks noChangeShapeType="1"/>
          </p:cNvSpPr>
          <p:nvPr/>
        </p:nvSpPr>
        <p:spPr bwMode="auto">
          <a:xfrm flipV="1">
            <a:off x="6967538" y="3863975"/>
            <a:ext cx="762000" cy="76200"/>
          </a:xfrm>
          <a:prstGeom prst="line">
            <a:avLst/>
          </a:prstGeom>
          <a:noFill/>
          <a:ln w="38100">
            <a:solidFill>
              <a:srgbClr val="000000"/>
            </a:solidFill>
            <a:round/>
            <a:headEnd/>
            <a:tailEnd/>
          </a:ln>
        </p:spPr>
        <p:txBody>
          <a:bodyPr/>
          <a:lstStyle/>
          <a:p>
            <a:endParaRPr lang="en-US"/>
          </a:p>
        </p:txBody>
      </p:sp>
      <p:sp>
        <p:nvSpPr>
          <p:cNvPr id="30731" name="Line 24"/>
          <p:cNvSpPr>
            <a:spLocks noChangeShapeType="1"/>
          </p:cNvSpPr>
          <p:nvPr/>
        </p:nvSpPr>
        <p:spPr bwMode="auto">
          <a:xfrm>
            <a:off x="6967538" y="3863975"/>
            <a:ext cx="762000" cy="76200"/>
          </a:xfrm>
          <a:prstGeom prst="line">
            <a:avLst/>
          </a:prstGeom>
          <a:noFill/>
          <a:ln w="38100">
            <a:solidFill>
              <a:srgbClr val="000000"/>
            </a:solidFill>
            <a:round/>
            <a:headEnd/>
            <a:tailEnd/>
          </a:ln>
        </p:spPr>
        <p:txBody>
          <a:bodyPr/>
          <a:lstStyle/>
          <a:p>
            <a:endParaRPr lang="en-US"/>
          </a:p>
        </p:txBody>
      </p:sp>
      <p:pic>
        <p:nvPicPr>
          <p:cNvPr id="30732" name="Picture 25" descr="MCj03499930000[1]"/>
          <p:cNvPicPr>
            <a:picLocks noChangeAspect="1" noChangeArrowheads="1"/>
          </p:cNvPicPr>
          <p:nvPr/>
        </p:nvPicPr>
        <p:blipFill>
          <a:blip r:embed="rId4"/>
          <a:srcRect/>
          <a:stretch>
            <a:fillRect/>
          </a:stretch>
        </p:blipFill>
        <p:spPr bwMode="auto">
          <a:xfrm>
            <a:off x="4081463" y="2276475"/>
            <a:ext cx="1066800" cy="1795463"/>
          </a:xfrm>
          <a:prstGeom prst="rect">
            <a:avLst/>
          </a:prstGeom>
          <a:noFill/>
          <a:ln w="9525">
            <a:noFill/>
            <a:miter lim="800000"/>
            <a:headEnd/>
            <a:tailEnd/>
          </a:ln>
        </p:spPr>
      </p:pic>
      <p:sp>
        <p:nvSpPr>
          <p:cNvPr id="30733" name="Line 16"/>
          <p:cNvSpPr>
            <a:spLocks noChangeShapeType="1"/>
          </p:cNvSpPr>
          <p:nvPr/>
        </p:nvSpPr>
        <p:spPr bwMode="auto">
          <a:xfrm flipV="1">
            <a:off x="6967538" y="2501900"/>
            <a:ext cx="762000" cy="76200"/>
          </a:xfrm>
          <a:prstGeom prst="line">
            <a:avLst/>
          </a:prstGeom>
          <a:noFill/>
          <a:ln w="38100">
            <a:solidFill>
              <a:srgbClr val="000000"/>
            </a:solidFill>
            <a:round/>
            <a:headEnd/>
            <a:tailEnd/>
          </a:ln>
        </p:spPr>
        <p:txBody>
          <a:bodyPr/>
          <a:lstStyle/>
          <a:p>
            <a:endParaRPr lang="en-US"/>
          </a:p>
        </p:txBody>
      </p:sp>
      <p:sp>
        <p:nvSpPr>
          <p:cNvPr id="30734" name="Line 22"/>
          <p:cNvSpPr>
            <a:spLocks noChangeShapeType="1"/>
          </p:cNvSpPr>
          <p:nvPr/>
        </p:nvSpPr>
        <p:spPr bwMode="auto">
          <a:xfrm>
            <a:off x="6967538" y="2501900"/>
            <a:ext cx="762000" cy="76200"/>
          </a:xfrm>
          <a:prstGeom prst="line">
            <a:avLst/>
          </a:prstGeom>
          <a:noFill/>
          <a:ln w="38100">
            <a:solidFill>
              <a:srgbClr val="000000"/>
            </a:solidFill>
            <a:round/>
            <a:headEnd/>
            <a:tailEnd/>
          </a:ln>
        </p:spPr>
        <p:txBody>
          <a:bodyPr/>
          <a:lstStyle/>
          <a:p>
            <a:endParaRPr lang="en-US"/>
          </a:p>
        </p:txBody>
      </p:sp>
      <p:sp>
        <p:nvSpPr>
          <p:cNvPr id="30735" name="Line 16"/>
          <p:cNvSpPr>
            <a:spLocks noChangeShapeType="1"/>
          </p:cNvSpPr>
          <p:nvPr/>
        </p:nvSpPr>
        <p:spPr bwMode="auto">
          <a:xfrm flipV="1">
            <a:off x="6977063" y="3035300"/>
            <a:ext cx="762000" cy="76200"/>
          </a:xfrm>
          <a:prstGeom prst="line">
            <a:avLst/>
          </a:prstGeom>
          <a:noFill/>
          <a:ln w="38100">
            <a:solidFill>
              <a:srgbClr val="000000"/>
            </a:solidFill>
            <a:round/>
            <a:headEnd/>
            <a:tailEnd/>
          </a:ln>
        </p:spPr>
        <p:txBody>
          <a:bodyPr/>
          <a:lstStyle/>
          <a:p>
            <a:endParaRPr lang="en-US"/>
          </a:p>
        </p:txBody>
      </p:sp>
      <p:sp>
        <p:nvSpPr>
          <p:cNvPr id="30736" name="Line 22"/>
          <p:cNvSpPr>
            <a:spLocks noChangeShapeType="1"/>
          </p:cNvSpPr>
          <p:nvPr/>
        </p:nvSpPr>
        <p:spPr bwMode="auto">
          <a:xfrm>
            <a:off x="6977063" y="3035300"/>
            <a:ext cx="762000" cy="76200"/>
          </a:xfrm>
          <a:prstGeom prst="line">
            <a:avLst/>
          </a:prstGeom>
          <a:noFill/>
          <a:ln w="38100">
            <a:solidFill>
              <a:srgbClr val="000000"/>
            </a:solidFill>
            <a:round/>
            <a:headEnd/>
            <a:tailEnd/>
          </a:ln>
        </p:spPr>
        <p:txBody>
          <a:bodyPr/>
          <a:lstStyle/>
          <a:p>
            <a:endParaRPr lang="en-US"/>
          </a:p>
        </p:txBody>
      </p:sp>
      <p:sp>
        <p:nvSpPr>
          <p:cNvPr id="30737" name="Line 16"/>
          <p:cNvSpPr>
            <a:spLocks noChangeShapeType="1"/>
          </p:cNvSpPr>
          <p:nvPr/>
        </p:nvSpPr>
        <p:spPr bwMode="auto">
          <a:xfrm flipV="1">
            <a:off x="6985000" y="3309938"/>
            <a:ext cx="762000" cy="76200"/>
          </a:xfrm>
          <a:prstGeom prst="line">
            <a:avLst/>
          </a:prstGeom>
          <a:noFill/>
          <a:ln w="38100">
            <a:solidFill>
              <a:srgbClr val="000000"/>
            </a:solidFill>
            <a:round/>
            <a:headEnd/>
            <a:tailEnd/>
          </a:ln>
        </p:spPr>
        <p:txBody>
          <a:bodyPr/>
          <a:lstStyle/>
          <a:p>
            <a:endParaRPr lang="en-US"/>
          </a:p>
        </p:txBody>
      </p:sp>
      <p:sp>
        <p:nvSpPr>
          <p:cNvPr id="30738" name="Line 22"/>
          <p:cNvSpPr>
            <a:spLocks noChangeShapeType="1"/>
          </p:cNvSpPr>
          <p:nvPr/>
        </p:nvSpPr>
        <p:spPr bwMode="auto">
          <a:xfrm>
            <a:off x="6985000" y="3309938"/>
            <a:ext cx="762000" cy="76200"/>
          </a:xfrm>
          <a:prstGeom prst="line">
            <a:avLst/>
          </a:prstGeom>
          <a:noFill/>
          <a:ln w="38100">
            <a:solidFill>
              <a:srgbClr val="000000"/>
            </a:solidFill>
            <a:round/>
            <a:headEnd/>
            <a:tailEnd/>
          </a:ln>
        </p:spPr>
        <p:txBody>
          <a:bodyPr/>
          <a:lstStyle/>
          <a:p>
            <a:endParaRPr lang="en-US"/>
          </a:p>
        </p:txBody>
      </p:sp>
      <p:sp>
        <p:nvSpPr>
          <p:cNvPr id="30739" name="Line 16"/>
          <p:cNvSpPr>
            <a:spLocks noChangeShapeType="1"/>
          </p:cNvSpPr>
          <p:nvPr/>
        </p:nvSpPr>
        <p:spPr bwMode="auto">
          <a:xfrm flipV="1">
            <a:off x="6994525" y="3576638"/>
            <a:ext cx="762000" cy="76200"/>
          </a:xfrm>
          <a:prstGeom prst="line">
            <a:avLst/>
          </a:prstGeom>
          <a:noFill/>
          <a:ln w="38100">
            <a:solidFill>
              <a:srgbClr val="000000"/>
            </a:solidFill>
            <a:round/>
            <a:headEnd/>
            <a:tailEnd/>
          </a:ln>
        </p:spPr>
        <p:txBody>
          <a:bodyPr/>
          <a:lstStyle/>
          <a:p>
            <a:endParaRPr lang="en-US"/>
          </a:p>
        </p:txBody>
      </p:sp>
      <p:sp>
        <p:nvSpPr>
          <p:cNvPr id="30740" name="Line 22"/>
          <p:cNvSpPr>
            <a:spLocks noChangeShapeType="1"/>
          </p:cNvSpPr>
          <p:nvPr/>
        </p:nvSpPr>
        <p:spPr bwMode="auto">
          <a:xfrm>
            <a:off x="6994525" y="3576638"/>
            <a:ext cx="762000" cy="76200"/>
          </a:xfrm>
          <a:prstGeom prst="line">
            <a:avLst/>
          </a:prstGeom>
          <a:noFill/>
          <a:ln w="38100">
            <a:solidFill>
              <a:srgbClr val="000000"/>
            </a:solidFill>
            <a:round/>
            <a:headEnd/>
            <a:tailEnd/>
          </a:ln>
        </p:spPr>
        <p:txBody>
          <a:bodyPr/>
          <a:lstStyle/>
          <a:p>
            <a:endParaRPr lang="en-US"/>
          </a:p>
        </p:txBody>
      </p:sp>
      <p:sp>
        <p:nvSpPr>
          <p:cNvPr id="30741" name="Line 16"/>
          <p:cNvSpPr>
            <a:spLocks noChangeShapeType="1"/>
          </p:cNvSpPr>
          <p:nvPr/>
        </p:nvSpPr>
        <p:spPr bwMode="auto">
          <a:xfrm flipV="1">
            <a:off x="6994525" y="4135438"/>
            <a:ext cx="762000" cy="76200"/>
          </a:xfrm>
          <a:prstGeom prst="line">
            <a:avLst/>
          </a:prstGeom>
          <a:noFill/>
          <a:ln w="38100">
            <a:solidFill>
              <a:srgbClr val="000000"/>
            </a:solidFill>
            <a:round/>
            <a:headEnd/>
            <a:tailEnd/>
          </a:ln>
        </p:spPr>
        <p:txBody>
          <a:bodyPr/>
          <a:lstStyle/>
          <a:p>
            <a:endParaRPr lang="en-US"/>
          </a:p>
        </p:txBody>
      </p:sp>
      <p:sp>
        <p:nvSpPr>
          <p:cNvPr id="30742" name="Line 22"/>
          <p:cNvSpPr>
            <a:spLocks noChangeShapeType="1"/>
          </p:cNvSpPr>
          <p:nvPr/>
        </p:nvSpPr>
        <p:spPr bwMode="auto">
          <a:xfrm>
            <a:off x="6994525" y="4135438"/>
            <a:ext cx="762000" cy="76200"/>
          </a:xfrm>
          <a:prstGeom prst="line">
            <a:avLst/>
          </a:prstGeom>
          <a:noFill/>
          <a:ln w="38100">
            <a:solidFill>
              <a:srgbClr val="000000"/>
            </a:solidFill>
            <a:round/>
            <a:headEnd/>
            <a:tailEnd/>
          </a:ln>
        </p:spPr>
        <p:txBody>
          <a:bodyPr/>
          <a:lstStyle/>
          <a:p>
            <a:endParaRPr lang="en-US"/>
          </a:p>
        </p:txBody>
      </p:sp>
      <p:sp>
        <p:nvSpPr>
          <p:cNvPr id="30743" name="Text Box 9"/>
          <p:cNvSpPr txBox="1">
            <a:spLocks noChangeArrowheads="1"/>
          </p:cNvSpPr>
          <p:nvPr/>
        </p:nvSpPr>
        <p:spPr bwMode="auto">
          <a:xfrm>
            <a:off x="2284413" y="2057400"/>
            <a:ext cx="1600200" cy="2308225"/>
          </a:xfrm>
          <a:prstGeom prst="rect">
            <a:avLst/>
          </a:prstGeom>
          <a:noFill/>
          <a:ln w="9525">
            <a:noFill/>
            <a:miter lim="800000"/>
            <a:headEnd/>
            <a:tailEnd/>
          </a:ln>
        </p:spPr>
        <p:txBody>
          <a:bodyPr>
            <a:spAutoFit/>
          </a:bodyPr>
          <a:lstStyle/>
          <a:p>
            <a:pPr marL="342900" indent="-342900" algn="ctr"/>
            <a:r>
              <a:rPr lang="en-US">
                <a:solidFill>
                  <a:srgbClr val="000000"/>
                </a:solidFill>
                <a:latin typeface="Tahoma" pitchFamily="34" charset="0"/>
              </a:rPr>
              <a:t>Time Chan</a:t>
            </a:r>
          </a:p>
          <a:p>
            <a:pPr marL="342900" indent="-342900" algn="ctr">
              <a:buFontTx/>
              <a:buAutoNum type="arabicPlain"/>
            </a:pPr>
            <a:r>
              <a:rPr lang="en-US">
                <a:solidFill>
                  <a:srgbClr val="000000"/>
                </a:solidFill>
                <a:latin typeface="Tahoma" pitchFamily="34" charset="0"/>
              </a:rPr>
              <a:t>14</a:t>
            </a:r>
          </a:p>
          <a:p>
            <a:pPr marL="342900" indent="-342900" algn="ctr">
              <a:buFontTx/>
              <a:buAutoNum type="arabicPlain"/>
            </a:pPr>
            <a:r>
              <a:rPr lang="en-US">
                <a:solidFill>
                  <a:srgbClr val="000000"/>
                </a:solidFill>
                <a:latin typeface="Tahoma" pitchFamily="34" charset="0"/>
              </a:rPr>
              <a:t>45</a:t>
            </a:r>
          </a:p>
          <a:p>
            <a:pPr marL="342900" indent="-342900" algn="ctr">
              <a:buFontTx/>
              <a:buAutoNum type="arabicPlain"/>
            </a:pPr>
            <a:r>
              <a:rPr lang="en-US">
                <a:solidFill>
                  <a:srgbClr val="000000"/>
                </a:solidFill>
                <a:latin typeface="Tahoma" pitchFamily="34" charset="0"/>
              </a:rPr>
              <a:t>23</a:t>
            </a:r>
          </a:p>
          <a:p>
            <a:pPr marL="342900" indent="-342900" algn="ctr">
              <a:buFontTx/>
              <a:buAutoNum type="arabicPlain"/>
            </a:pPr>
            <a:r>
              <a:rPr lang="en-US">
                <a:solidFill>
                  <a:srgbClr val="000000"/>
                </a:solidFill>
                <a:latin typeface="Tahoma" pitchFamily="34" charset="0"/>
              </a:rPr>
              <a:t>12</a:t>
            </a:r>
          </a:p>
          <a:p>
            <a:pPr marL="342900" indent="-342900" algn="ctr">
              <a:buFontTx/>
              <a:buAutoNum type="arabicPlain"/>
            </a:pPr>
            <a:r>
              <a:rPr lang="en-US">
                <a:solidFill>
                  <a:srgbClr val="000000"/>
                </a:solidFill>
                <a:latin typeface="Tahoma" pitchFamily="34" charset="0"/>
              </a:rPr>
              <a:t>19</a:t>
            </a:r>
          </a:p>
          <a:p>
            <a:pPr marL="342900" indent="-342900" algn="ctr">
              <a:buFontTx/>
              <a:buAutoNum type="arabicPlain"/>
            </a:pPr>
            <a:r>
              <a:rPr lang="en-US">
                <a:solidFill>
                  <a:srgbClr val="000000"/>
                </a:solidFill>
                <a:latin typeface="Tahoma" pitchFamily="34" charset="0"/>
              </a:rPr>
              <a:t>31</a:t>
            </a:r>
          </a:p>
          <a:p>
            <a:pPr marL="342900" indent="-342900" algn="ctr">
              <a:buFontTx/>
              <a:buAutoNum type="arabicPlain"/>
            </a:pPr>
            <a:r>
              <a:rPr lang="en-US">
                <a:solidFill>
                  <a:srgbClr val="000000"/>
                </a:solidFill>
                <a:latin typeface="Tahoma" pitchFamily="34" charset="0"/>
              </a:rPr>
              <a:t>42</a:t>
            </a:r>
          </a:p>
        </p:txBody>
      </p:sp>
      <p:pic>
        <p:nvPicPr>
          <p:cNvPr id="30744" name="Picture 6" descr="MCNA01847_0000[1]"/>
          <p:cNvPicPr>
            <a:picLocks noChangeAspect="1" noChangeArrowheads="1"/>
          </p:cNvPicPr>
          <p:nvPr/>
        </p:nvPicPr>
        <p:blipFill>
          <a:blip r:embed="rId5"/>
          <a:srcRect/>
          <a:stretch>
            <a:fillRect/>
          </a:stretch>
        </p:blipFill>
        <p:spPr bwMode="auto">
          <a:xfrm rot="-204207">
            <a:off x="2627313" y="4195763"/>
            <a:ext cx="4043362" cy="342900"/>
          </a:xfrm>
          <a:prstGeom prst="rect">
            <a:avLst/>
          </a:prstGeom>
          <a:noFill/>
          <a:ln w="9525">
            <a:noFill/>
            <a:miter lim="800000"/>
            <a:headEnd/>
            <a:tailEnd/>
          </a:ln>
        </p:spPr>
      </p:pic>
      <p:pic>
        <p:nvPicPr>
          <p:cNvPr id="30745" name="Picture 8" descr="MCNA01847_0000[1]"/>
          <p:cNvPicPr>
            <a:picLocks noChangeAspect="1" noChangeArrowheads="1"/>
          </p:cNvPicPr>
          <p:nvPr/>
        </p:nvPicPr>
        <p:blipFill>
          <a:blip r:embed="rId5"/>
          <a:srcRect/>
          <a:stretch>
            <a:fillRect/>
          </a:stretch>
        </p:blipFill>
        <p:spPr bwMode="auto">
          <a:xfrm rot="2765473">
            <a:off x="4856957" y="3348831"/>
            <a:ext cx="2286000" cy="468313"/>
          </a:xfrm>
          <a:prstGeom prst="rect">
            <a:avLst/>
          </a:prstGeom>
          <a:noFill/>
          <a:ln w="9525">
            <a:noFill/>
            <a:miter lim="800000"/>
            <a:headEnd/>
            <a:tailEnd/>
          </a:ln>
        </p:spPr>
      </p:pic>
      <p:pic>
        <p:nvPicPr>
          <p:cNvPr id="30746" name="Picture 9" descr="MCNA01847_0000[1]"/>
          <p:cNvPicPr>
            <a:picLocks noChangeAspect="1" noChangeArrowheads="1"/>
          </p:cNvPicPr>
          <p:nvPr/>
        </p:nvPicPr>
        <p:blipFill>
          <a:blip r:embed="rId5"/>
          <a:srcRect/>
          <a:stretch>
            <a:fillRect/>
          </a:stretch>
        </p:blipFill>
        <p:spPr bwMode="auto">
          <a:xfrm rot="-1701560">
            <a:off x="5681663" y="4333875"/>
            <a:ext cx="1143000" cy="315913"/>
          </a:xfrm>
          <a:prstGeom prst="rect">
            <a:avLst/>
          </a:prstGeom>
          <a:noFill/>
          <a:ln w="9525">
            <a:noFill/>
            <a:miter lim="800000"/>
            <a:headEnd/>
            <a:tailEnd/>
          </a:ln>
        </p:spPr>
      </p:pic>
      <p:sp>
        <p:nvSpPr>
          <p:cNvPr id="30747" name="Rectangle 2"/>
          <p:cNvSpPr>
            <a:spLocks noGrp="1" noChangeArrowheads="1"/>
          </p:cNvSpPr>
          <p:nvPr>
            <p:ph type="title"/>
          </p:nvPr>
        </p:nvSpPr>
        <p:spPr>
          <a:xfrm>
            <a:off x="1562100" y="0"/>
            <a:ext cx="7270750" cy="1431925"/>
          </a:xfrm>
        </p:spPr>
        <p:txBody>
          <a:bodyPr/>
          <a:lstStyle/>
          <a:p>
            <a:r>
              <a:rPr lang="en-US" sz="2400" smtClean="0"/>
              <a:t>A “protocol jammer” DOES know the schedule, so…</a:t>
            </a:r>
            <a:br>
              <a:rPr lang="en-US" sz="2400" smtClean="0"/>
            </a:br>
            <a:r>
              <a:rPr lang="en-US" sz="2400" smtClean="0"/>
              <a:t>they jam the right frequencies at the right times.</a:t>
            </a:r>
          </a:p>
        </p:txBody>
      </p:sp>
      <p:sp>
        <p:nvSpPr>
          <p:cNvPr id="28" name="Down Arrow 27">
            <a:hlinkClick r:id="rId6"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200400"/>
            <a:ext cx="7772400" cy="720725"/>
          </a:xfrm>
        </p:spPr>
        <p:txBody>
          <a:bodyPr/>
          <a:lstStyle/>
          <a:p>
            <a:pPr algn="ctr">
              <a:defRPr/>
            </a:pPr>
            <a:r>
              <a:rPr lang="en-US" dirty="0" smtClean="0">
                <a:ea typeface="ＭＳ Ｐゴシック" charset="-128"/>
              </a:rPr>
              <a:t>SECURITY GOALS</a:t>
            </a:r>
            <a:endParaRPr lang="en-US" dirty="0">
              <a:ea typeface="ＭＳ Ｐゴシック" charset="-128"/>
            </a:endParaRPr>
          </a:p>
        </p:txBody>
      </p:sp>
      <p:sp>
        <p:nvSpPr>
          <p:cNvPr id="4" name="Down Arrow 3">
            <a:hlinkClick r:id="rId2"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2"/>
          <p:cNvSpPr>
            <a:spLocks noGrp="1" noChangeArrowheads="1"/>
          </p:cNvSpPr>
          <p:nvPr>
            <p:ph type="title"/>
          </p:nvPr>
        </p:nvSpPr>
        <p:spPr>
          <a:xfrm>
            <a:off x="1143000" y="342900"/>
            <a:ext cx="8001000" cy="1143000"/>
          </a:xfrm>
        </p:spPr>
        <p:txBody>
          <a:bodyPr/>
          <a:lstStyle/>
          <a:p>
            <a:r>
              <a:rPr lang="en-US" sz="3200" dirty="0" smtClean="0"/>
              <a:t>But what if we had KEYLESS Jam Resistance?</a:t>
            </a:r>
          </a:p>
        </p:txBody>
      </p:sp>
      <p:sp>
        <p:nvSpPr>
          <p:cNvPr id="12" name="Rectangle 11"/>
          <p:cNvSpPr>
            <a:spLocks noChangeArrowheads="1"/>
          </p:cNvSpPr>
          <p:nvPr/>
        </p:nvSpPr>
        <p:spPr bwMode="auto">
          <a:xfrm>
            <a:off x="1851025" y="5548197"/>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Spread</a:t>
            </a:r>
          </a:p>
          <a:p>
            <a:pPr algn="ctr">
              <a:defRPr/>
            </a:pPr>
            <a:r>
              <a:rPr lang="en-US" b="1" dirty="0">
                <a:solidFill>
                  <a:schemeClr val="dk1"/>
                </a:solidFill>
                <a:latin typeface="+mn-lt"/>
                <a:ea typeface="+mn-ea"/>
              </a:rPr>
              <a:t>Spectrum</a:t>
            </a:r>
          </a:p>
        </p:txBody>
      </p:sp>
      <p:sp>
        <p:nvSpPr>
          <p:cNvPr id="15" name="Rectangle 14"/>
          <p:cNvSpPr>
            <a:spLocks noChangeArrowheads="1"/>
          </p:cNvSpPr>
          <p:nvPr/>
        </p:nvSpPr>
        <p:spPr bwMode="auto">
          <a:xfrm>
            <a:off x="5716588" y="5548197"/>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Spread</a:t>
            </a:r>
          </a:p>
          <a:p>
            <a:pPr algn="ctr">
              <a:defRPr/>
            </a:pPr>
            <a:r>
              <a:rPr lang="en-US" b="1" dirty="0">
                <a:solidFill>
                  <a:schemeClr val="dk1"/>
                </a:solidFill>
                <a:latin typeface="+mn-lt"/>
                <a:ea typeface="+mn-ea"/>
              </a:rPr>
              <a:t>Spectrum</a:t>
            </a:r>
          </a:p>
        </p:txBody>
      </p:sp>
      <p:sp>
        <p:nvSpPr>
          <p:cNvPr id="28697" name="Freeform 51"/>
          <p:cNvSpPr>
            <a:spLocks/>
          </p:cNvSpPr>
          <p:nvPr/>
        </p:nvSpPr>
        <p:spPr bwMode="auto">
          <a:xfrm rot="2185878" flipV="1">
            <a:off x="3679825" y="5160847"/>
            <a:ext cx="1776413" cy="1465262"/>
          </a:xfrm>
          <a:custGeom>
            <a:avLst/>
            <a:gdLst>
              <a:gd name="T0" fmla="*/ 0 w 720"/>
              <a:gd name="T1" fmla="*/ 0 h 1104"/>
              <a:gd name="T2" fmla="*/ 2147483647 w 720"/>
              <a:gd name="T3" fmla="*/ 2626952 h 1104"/>
              <a:gd name="T4" fmla="*/ 2147483647 w 720"/>
              <a:gd name="T5" fmla="*/ 1965900 h 1104"/>
              <a:gd name="T6" fmla="*/ 2147483647 w 720"/>
              <a:gd name="T7" fmla="*/ 5030898 h 1104"/>
              <a:gd name="T8" fmla="*/ 0 60000 65536"/>
              <a:gd name="T9" fmla="*/ 0 60000 65536"/>
              <a:gd name="T10" fmla="*/ 0 60000 65536"/>
              <a:gd name="T11" fmla="*/ 0 60000 65536"/>
              <a:gd name="T12" fmla="*/ 0 w 720"/>
              <a:gd name="T13" fmla="*/ 0 h 1104"/>
              <a:gd name="T14" fmla="*/ 720 w 720"/>
              <a:gd name="T15" fmla="*/ 1104 h 1104"/>
            </a:gdLst>
            <a:ahLst/>
            <a:cxnLst>
              <a:cxn ang="T8">
                <a:pos x="T0" y="T1"/>
              </a:cxn>
              <a:cxn ang="T9">
                <a:pos x="T2" y="T3"/>
              </a:cxn>
              <a:cxn ang="T10">
                <a:pos x="T4" y="T5"/>
              </a:cxn>
              <a:cxn ang="T11">
                <a:pos x="T6" y="T7"/>
              </a:cxn>
            </a:cxnLst>
            <a:rect l="T12" t="T13" r="T14" b="T15"/>
            <a:pathLst>
              <a:path w="720" h="1104">
                <a:moveTo>
                  <a:pt x="0" y="0"/>
                </a:moveTo>
                <a:lnTo>
                  <a:pt x="288" y="576"/>
                </a:lnTo>
                <a:lnTo>
                  <a:pt x="336" y="432"/>
                </a:lnTo>
                <a:lnTo>
                  <a:pt x="720" y="1104"/>
                </a:lnTo>
              </a:path>
            </a:pathLst>
          </a:custGeom>
          <a:noFill/>
          <a:ln w="19050">
            <a:solidFill>
              <a:srgbClr val="FFFF00"/>
            </a:solidFill>
            <a:round/>
            <a:headEnd/>
            <a:tailEnd type="arrow" w="med" len="med"/>
          </a:ln>
        </p:spPr>
        <p:txBody>
          <a:bodyPr/>
          <a:lstStyle/>
          <a:p>
            <a:endParaRPr lang="en-US"/>
          </a:p>
        </p:txBody>
      </p:sp>
      <p:sp>
        <p:nvSpPr>
          <p:cNvPr id="28698" name="AutoShape 56" descr="data:image/jpg;base64,/9j/4AAQSkZJRgABAQAAAQABAAD/2wBDAAkGBwgHBgkIBwgKCgkLDRYPDQwMDRsUFRAWIB0iIiAdHx8kKDQsJCYxJx8fLT0tMTU3Ojo6Iys/RD84QzQ5Ojf/2wBDAQoKCg0MDRoPDxo3JR8lNzc3Nzc3Nzc3Nzc3Nzc3Nzc3Nzc3Nzc3Nzc3Nzc3Nzc3Nzc3Nzc3Nzc3Nzc3Nzc3Nzf/wAARCABYAEMDASIAAhEBAxEB/8QAGwAAAQUBAQAAAAAAAAAAAAAAAAECAwUHBgT/xABEEAABAwIDBAUHCAcJAAAAAAABAAIDBBEFITEGEkFxNFFhsbITIjI2RXJzFBVSYoGRwdEWJENTgpLSRFRVhKGiw9Ph/8QAGQEAAgMBAAAAAAAAAAAAAAAAAgMBBAUA/8QAKhEAAgECAwYGAwAAAAAAAAAAAAECAxESMTIhQVGBsfAEEzNScdEjkcH/2gAMAwEAAhEDEQA/ANSrdpIGyvpsKhfiNUw7rxCbRRH68mg5C7uxVs1BV4md/HZzUM4UcLXMp28xrJ/Fl9ULmcGihbhGFRR0Ec0ktOHWAa3QAk58c17jTPbmcGI7Q9n5olHiMk8LtH+fZbu2fwd3pYNQH/KM/JMOzuC/4RRgdkAHcqos3dcLmHKRn9aAQP7DVjlM3/sRYVwAxS9z75lodncH4YbAPduO4pRgGFD0aUttpuzyN7nKrEg/umIDlJf/AJEol6oMTF8snP8A6l2BcCcU/c++ZaHBKBoJAqWADVtdOLf71V1Qo23bQS17z+8+cagMHLz7u+zLtUVQ5szaRzZZ3wStc7ckkc4HIWuCe1KpVNMh1JLezgdo8cxvDsZqKWlxzE2xM3d0fKnm12gnU9ZKF4NtPWWs5R+BqFTnskzbpJOnFtbkabsp7A7KZ4/0aunrMQkgndG1jSABmb9S5jZbTAPgP8IV3ifTZPs7lcirmDW1/vqyQ4pUHhGP4VE6vndqWfyBeZIjwoXYldUSO13f5G/kmDN7b21HBNTm+m3mFJxTRdEwv4Tu4KdQRdEwz4Tu4KddHIOeffEzLbT1lrOUfgahLtn6y1efCPwNQs+epm/R9KPwjTNltMAt+4f4QrnET+uy8/wVPst7BHVFKPuAVvXG9ZN7yuQMKtrfPqyBIlUcmb2sc57YwySWQx23t1jd4ht9Cchfhmjk7K4EY4nZBI97XBscXlHbjpCN4Nsxou51zlxH3p8Lg8RvAIDrOAcLEXzzSGiZuubJC2BlSBC6WGoke9gcQBvb+T23tfTsSU7nPDTI0NkDy14GgcHEG3ZcFBCbk3cOcEopoq4ui4b8N/4KZQxdFw34b/wUyZHIGeffEzva5rTtDVEtGjOH1GoS7W+sFVyZ4GoVGepm5Rf44/CNE2X9g+7L4SrWrN6qY/XKqtl/YPuy9xVnObzSHrce9W4GLW1vn1YxRymVj4H04a6oErWxNeLtcXeaWnsIJv2Z8FImSMbIzdeLi9xnYgjQg8D2opK6sBF2aY4yNhlMUDKmX5NLaOOVzPJMc3S7x5zw02sLXyz0TadnkmsYXFxBu5x1cSbknmSSiKMRRhjS4gcXG5JJuSTxJJJT2+kOYQwhhCnPFs3FRF0XDfhv/BTKGLo2He5IO5TI45ETz74mebW+sFVyZ4GoRtb6wVXJngahUZ6mblH04/CND2YNvmPsEw+4FWJNyT15qowWQRU2EPJAynAJNtQ5W4z0z5K3DIxa2p8+rBIlsRwKRMFAlGo5pEE7tjbiBrbj1qDipi6Ph/uy94Uy8rJWilw8kEDdfa5Gdz/4pjJLLKympYt+pmv5IOyaACAXPPBovrx0GZUKSS2jZJuVkcDtaD+kFVlwZ4GoWqxbJ7OiMDEqBtdWftamYnekd15ZAdQGgsOCFUlFttmjDxUIxUduw8sGz2N0tGylkwyhq2RF2675WPOG8SDZzMsj1pjsFrx6WyzD8OeA95CEJl2Use+3X7GOwypj9LZvEWfCfGfDKmGCVmuF49H7rJHdzihCjG0MjFSGF+56Tcei96lmPewryzVfkpJHtrqpu9ugeWpCCAAfpRi2dkIUeaxq8PF7yKOrfPJQ0eHStq6q72shYMneblvfRbfU8OC7TAcGqsFpZ55Jd6qlaZJ5nNBL3DRoA0aBoB33QhdicsxVaCp2S3nQU4mdC107rSOFy0NHm34fZohCFIg//9k="/>
          <p:cNvSpPr>
            <a:spLocks noChangeAspect="1" noChangeArrowheads="1"/>
          </p:cNvSpPr>
          <p:nvPr/>
        </p:nvSpPr>
        <p:spPr bwMode="auto">
          <a:xfrm>
            <a:off x="73025" y="-395288"/>
            <a:ext cx="638175" cy="838201"/>
          </a:xfrm>
          <a:prstGeom prst="rect">
            <a:avLst/>
          </a:prstGeom>
          <a:noFill/>
          <a:ln w="9525">
            <a:noFill/>
            <a:miter lim="800000"/>
            <a:headEnd/>
            <a:tailEnd/>
          </a:ln>
        </p:spPr>
        <p:txBody>
          <a:bodyPr/>
          <a:lstStyle/>
          <a:p>
            <a:endParaRPr lang="en-US"/>
          </a:p>
        </p:txBody>
      </p:sp>
      <p:sp>
        <p:nvSpPr>
          <p:cNvPr id="28701" name="AutoShape 60" descr="data:image/jpg;base64,/9j/4AAQSkZJRgABAQAAAQABAAD/2wCEAAkGBhMGERMRBxAVEhAQEQ8UFxEUEBUSEBISFhIWFBYSFRQYJzIfFxokGRITHy8sIyc1LDguFR4yNTAqQTIrLCkBCQoKDAwMGQ8ODSkYFBgpKSkpKSkpKSkpKSkpKSkpKSkpKSkpKSkpKSkpKSkpKSkpKSkpKSkpKSkpKSkpKSkpKf/AABEIAOEA4QMBIgACEQEDEQH/xAAcAAEBAQEAAwEBAAAAAAAAAAAABwYIAwQFAQL/xABMEAABAwECBQwPBQgCAwAAAAABAAIDBAURBgchMVQIEhMXGEFRYXGBk7MiIzIzNEJTc3SRkpSh0tMUNVJy0RUWQ2KCorHhJGMlweL/xAAWAQEBAQAAAAAAAAAAAAAAAAAAAQL/xAAWEQEBAQAAAAAAAAAAAAAAAAAAEQH/2gAMAwEAAhEDEQA/ALipfhxjnZZD3U+DrWzzDsTMTfCx2bWtA746/juv4cyY58OHWRG2hst101Q0mRze7ZETrQ1t2ZzzeOG4HhC93FjixZg1GyptVgdWuF4BuLacEZGtGbX3ZzzDjDFQ4LW9hvdJaE0kUbso2WYwNuPBDHl9YC820DVyZZayG85+xkd8TnVyRFQ3c/VOmQdHIm5+qdMg6ORXJEKhu5+qdMg6ORNz9U6ZB0ciuSIVDdz9U6ZB0cibn6p0yDo5FckQqG7n6p0yDo5E3P1TpkHRyK5IhUN3P1TpkHRyJufqnTIOjkVyRCobufqnTIOjkTc/VOmQdHIrkiFQ3c/VOmQdHIm5+qdMg6ORXJEKhu5+qdMg6ORNz9U6ZB0ciuSIVDdz9U6ZB0cibn6p0yDo5FckQqG7n6p0yDo5E3P1TpkHRyK5IhUN3P8AVN7mshv/ACSD4rxy4AW5gn2yyah0oAyiGoc43DhhkyO5ryrsiCQ4IY63NeKfC9mxuB1pqA0s1rv+6PxeUZOIZ1XI5BKA6MgtIBBBvBBygg74WRxgYu4cM4i5gEdYxva5s192aOT8TT6xfeOA4zE9hdLZs7rJtu9pYZBEHd1HI0nXwX8GQkchuzhBY0S9ERB8FYf33wilnqRro4ZJpbjlGtiIihHr1jv6SrwobiB7ZWVbnZ/s7Mv5pbz/AIVyRREREEREBERAREQEREBFh8NMbFLgmXRQg1FS3PEw3MYeCSTePEATyKYWjjutGsdfSuigbvNZEHnndJfeeS7kQdDoucKTHNadMQZJ2SAeK+Blx4iW3H4rfYKY8oLTcI7fjFM8kAStJdAT/NflZz3jhKLFRRfyx4kALCCCAQQbwQd8Ff0iCIiAiIgIiICIiAoZjpoDg7aNPX0Q1rpA15uyXzQOBv52lg/pKuakmqEaDDRnf2aYcxjH6BBr9sSn4D8EXOH7Vl/GURYpOp+8KqvR4usKuShup+8KqvR4usKuSIIiICIiAiIgIiICnWN7D52DEQprMddVVDSS8HsoYsxeOBxN4HBcTwKirljD22Dblo1Urjk2VzG8TI+1tHqbfykouPgF2uyuyk7++TwoiIoiIgquJnD91HK2zrSdfDKboXOPe5M+xZfFdvcB5VcVx3FKYXB0Ruc0hwIzhwN4PrC61sC0v2zSwVA/jwxSc7mAn4lE176IiIIiICIiAiIgKS6oTvFH5+Xq1WlJdUJ3ij8/L1aCJoiI0qmp+8KqvR4usKuShup+8KqvR4usKuSMiIiAiIgIiICIiAuQ7VjMU8zX52zTA8okcuvFzhjfwcNhWjJI0dqq+3MO9rjcJG8odl5HhFxiEREUREQAuo8XURhsuiD8/wBmiPICLwPUQubLAsV+EVTFTUo7KZ4bfvNbnc88QaCeZdY0tM2jYyOEXNja1rRwNaLgPUETXlRERBERAREQEREBSXVCd4o/Py9Wq0pLqhO8Ufn5erQRNERGlU1P3hVV6PF1hVyUN1P3hVV6PF1hVyRkREQEREBERAREQF8HDLBGLDKmdBV9i4dlHLde6KS7I4cI3iN8cy+8iDk/CXBaowTmMNqxlp8V4vMUg/Ex2/8A5G+Avkrry0bNiteMxWhG2WN2dj2hzeW45isNaOI6zq1xdT7NBf4scoLPVICRzFFrnxeehoJLTkbFQxukkebmsaCXHm4OPMrrSYhqGEg1E1RJd4pkYxp4jrW671Fbaw8GKXBppbZEDIgc5Ave78zzlPOUKzGLLFuMDmGav1r6yUXEjK2FmfY2nfPCeK4ZM+7REQREQEREBERAREQFJdUJ3ij8/L1arSkuqE7xR+fl6tBE0REaVTU/eFVXo8XWFXJQ3U/eFVXo8XWFXJGRERAREQEREBYzDzGbBgWNjaNmqnNvEIdcGA5nSO8UcWc8WdfRw6wwZgZSumkudK69sUZPdyXb/wDKM5/2FzDW1r7SkfLWPL5JHFznnO5x30VrbUxvWnaTiWVGwNPiQxtaB/U4F3xXztsW0tPn9sfos6iK0W2LaWnz+2P0TbFtLT5/bH6LOog0W2LaWnz+2P0TbFtLT5/bH6LOog0W2LaWnz+2P0Xu2fjZtOzyD9rMoHiSsY9p57g74rIIg6IwBxsQ4WuEFc0QVZGRt98UtwvOxk5Qc51p5iVvlx3FKYHB0Li1zSCHA3Oa4G8EHeIK6UxaYcDDKmGzkCqgDWytza7glA4HXcxvHAiNgiIiCIiAiIgKS6oTvFH5+Xq1WlJdUJ3ij8/L1aCJoiI0qmp+8KqvR4usKuShup+8KqvR4usKuSMiIiAiIgLwV9cyzI3zVjgyONrnOccwaBeSvOoTjlw9/a0hoLNd2iF3bXA5JJR4l++1p/u5EGQw6wwfhnVOmkvbE29sUZ8SO/f/AJjnPq3gtpgfikgwus2KoE0kNQ8zAkXPiOtle0XsOUZGjMVKl0hib+6Kf89T170VLLcxLWhZN7qVrKlg34nXSXccbrj7JKxFXRSWe4srY3xvHiPYWO9RXYC9W0LLhtZustGFkrD4sjGvHxzIVyGi6BtvEdQ2jebOMlK8/gOyRX8bH5fUQp9beJKvsy80IZVMF/e3ayS78j9/kJQT9Fu7ExM2ha1xqWNpmHfmd2fRtvPruVAsTETR0NzrVkkqXDe71F7Ley9bkEIp6d1W4MpmOe85mtaXOPMMq2dh4nbRti4zRCmYfGndrXc0Yvd67l0DZdhwWI3WWZBHC3gYwNv4yRlJ5V7yFRW2sTMGDdn1NRVTyTTxQvc24COIOA/DlLuc8ynWC2EkuCdSypos7Tc5l9zZIz3TDy/AgFdFYyvuqt9HkXLxQdcWJbMWEEEdRQO10crbxwg5i1w3nA3g8i95c74psPf3Wn2Cvd/xKhwvJOSGXMJOJpyB3Md5dEA35kQREQEREBSXVCd4o/Py9Wq0pLqhO8Ufn5erQRNERGlU1P3hVV6PF1hVyUN1P3hVV6PF1hVyRkREQERfIwrwliwTpn1NZlDcjWX3OkkPcsHL8ACUGWxtYe/uvB9ns93/AC6hpuIzwxHIZOInKG853lzyvdtq2JbfnkqK92ukldeeADMGtG80C4DkXpIoukMTf3RT/nqeveub1esWmFtHg9ZFOLVqo4na6pOsL75Ltnf4g7L4IapiLJU2Ney6pwaytaCd98csTfae0D4rVQzNqGh0Dg5rheHNILSOEEZ0R/aIiAiIgIvx7xGCXm4AEknIABvkrLV2NKzLPcWTVrC4G47GySUA/mjaR8UHlxlfdVb6PIuXiuhsMMNaLCCy61tmVccjzTSXR67WSH+h1zvgueSi4K6YmcPf2pGKC0nduhb2pxOWSIDuONzR/byFQteairX2dIyWkcWSRuDmuGdrgbwUV2AizmAeGLMM6VszLmysuZLGD3El2cfynOP9FaNGRERAUl1QneKPz8vVqtKS6oTvFH5+Xq0ETRERpVNT94VVejxdYVclDdT94VVejxdYVckZEREH8TSiBpdMQ1rQXFxNwAAvJJ3hcuasZOHBwzqb4CRSw3tib+LhlI4XXcwuHCtvjvw3MX/jaB12ua107gctxyth58jjxXDhUaRcEREUTMiIC3uKfDmTB2pZTVDyaSoeGFpPYxSONzZG/hy3A8t+8sEvPQQuqJY2Qd2+SNrbs+uLgG/EhB1+iBEZEREEIxz4cyV9Q6gonltPBcJdabtlluvLXcLW3gXcN/FdMF9nDSF0FoVjZ+6+11JPGHSOcDzhwPOvjI0Z0REBERBoMB8L34G1TZor3RuubLH+OO/Ld/MM4/2V09Z9ey1ImTUbg+OVoc1wzFpGRcgqpYlMNzZ8ws+tdfDOXGIk97lzlg4nZeflKJq6IiIgpLqhO8Ufn5erVaUl1QneKPz8vVoImiIjSqan7wqq9Hi6wq5KG6n7wqq9Hi6wq5IyIURByth3K6a0q0y5/tdQOZry1v8Aa1q+EqhjqwKfQ1Dq+kaXQT63ZbhfsUoAbrncDXADLw38Ivl6NCIvcs2xp7YOts2CSY/9cbn+sjIByoPTRUCyMSVoWhcawR0zT5R+uf7LL/8AKzOGWDn7p1clLsmy7G2I6/Way8vja/ubzd3V2dB8ZjDKQ2MEuOQNAvcTwADOrHioxWyUkra632bGWZYYHd3rrskrx4t15uBy35TddlldiW/Pg7JstkymJ91xIDSCOAhwIKo9h4/JoLm25TNlHlIjscnLrDe0+sIi3osjYeNSzrduEdQInn+HP2o38AcexPMVrWvDxe0gg74N4KI/UX4TdnWYt3GVZ+D94qqlr3j+HF219/AdbkaeUhBlcbOLF9vu+22G3XThoEkOQGUNFwey/wAcDJdvgC7Lnh08DqVxZUNLHtyFjmlrhyg5QqzbuP58l7bCpQwZe2Tu1zuURtyDncVOMIMKanCh4fa8xkLb7hrWta2/eDWhFfKRfSwbsj9v1UNMX6zZ5AzX63Xa2+/Lrbxf61srXxG19DeaB0VS3ga7Y5Lvyvyf3IqdovftTB+psQ3WpTSw8b4yGnkdmPMV6CAvbsiV0FRC6HumzQub+YSNI+IC9Rb/ABR4EvwgqmVM7SKWleHlxGSSVuVkbeG43E8F3Gg6HRERkUl1QneKPz8vVqtKS6oTvFH5+Xq0ETRERpVNT94VVejxdYVclDdT94VVejxdYVckZEREH8yRiYFsoDmuBBaReCDnBBzhYi1MTNm2k4vZE+EnKRDIWsv4muBDeYALcogyNj4qrNse4spRK8ePMTKeZp7EcwWqhgbTgNhaGtGZrQA0cgC8iIC5txx/e9R+Wm6hi6SXN2OP73qPy03UMRcYpERFF9WxcKqvB4g2VUyRAeIHXx88br2n1L5SIPtW3hpW4RX/ALTqpHtPiA6yL2GXN+C+LmzIiAiIg0eLn70ovSGf4K6iC5dxdfelF6Qz/BXUQRNfkkYlBEgBBzgi8HlCzFs4sbOtu8z0jGPPjw3wuv4Trch5wVqURGCoMSlm0TtdJHJNd4skxLOcNAv51uKalZRsaylY1jGi5rGtDWtHAAMgXlRAREQFJdUJ3ij8/L1arSkuqE7xR+fl6tBE0REaVTU/eFVXo8XWFXJQ3U/eFVXo8XWFXJGRERARTDCvHaywKqSmpKUy7C4sdIZdYC8d0Gi45Acl/EvkboR2gD3g/KgsyKM7oR2gD3g/Km6EdoA94PyoLMs/a2AVBbkrprSpWSSvDQXkvBOtAaMxuzAKc7oR2gD3g/Km6EdoA94Pyord7Vdl6DH7UnzJtV2XoMftSfMsJuhHaAPeD8qboR2gD3g/Kg3e1XZegx+1J8ybVdl6DH7UnzLCboR2gD3g/Km6EdoA94PyoN3tV2XoMftSfMm1XZegx+1J8ywm6EdoA94PypuhHaAPeD8qDd7Vdl6DH7UnzJtV2XoMftSfMsJuhHaAPeD8qboR2gD3g/KgoVBi6s+y5GTUVIxksbg5rg597XDfylaRRndCO0Ae8H5U3QjtAHvB+VBZkUZ3QjtAHvB+VN0I7QB7wflRFmRRndCO0Ae8H5UGqEO/QD3j/wCUFmRfJwWwiZhXSx1VIC1sgde13dNe1xa5pIz3EHKvrICkuqE7xR+fl6tVpSXVCd4o/Py9WgiaIiNKpqf+xq6sHP8AZ48nJKb1clCcX8v7p4QT01TkEr6mEE5BeX7LEecADlcFdkZEREGJwixRUOEk7qio2WOSTK/YpGta9112uIc03HIMy+ZtC0HlarpYvpqkogm20LQeVquli+mm0LQeVquli+mqSiCbbQtB5Wq6WL6abQtB5Wq6WL6apKIJttC0HlarpYvpptC0HlarpYvpqkogm20LQeVquli+mm0LQeVquli+mqSiCbbQtB5Wq6WL6abQtB5Wq6WL6apKIJttC0HlarpYvpptC0HlarpYvpqkogm20LQeVquli+mm0LQeVquli+mqSiCbbQtB5Wq6WL6abQtB5Wq6WL6apKIJttC0HlarpYvpoMQtAP4tV0sXyKkog9KxrGisCBlPZzdZFGLgL7zlN5JJzkkknlXuoiApLqhD2ij89N1arSiOPav/AGpV0tFSdk9jCSBl7ZM4NY08zb/6wglf2Z34T6kXQe1Yz8Q9lfqLWfx14Ivjcy1LKBDo9aJi3um60jY5+bMeRvGtfi8xgR4ZwgSlrKyMdsizE3ZNlYN9p+ByHev1skYmBbKAWuBBBF4IIuII3wo7hbiemsuX7XgS8tLSXCAPLJYzv7C/fHETxZcyCyIobQY6a/B0iHCWlD3NyXvDqac3cN41ruYBfXbqhISOyoZb+KVhCIraKTboODQZuljTdBwaDN0saCsopNug4NBm6WNN0HBoM3SxoKyik26Dg0GbpY03QcGgzdLGgrKKTboODQZuljTdBwaDN0saCsopNug4NBm6WNN0HBoM3SxoKyik26Dg0GbpY03QcGgzdLGgrKKTboODQZuljTdBwaDN0saCsopNug4NBm6WNN0HBoM3SxoKyik26Dg0GbpY03QcGgzdLGgrKKTboODQZuljTdBwaDN0saCsopKdUJDvUMvSxr5dfj2qrU7Xg/Rta92QEl1RJytY0Aeu8cSCn4ZYZQ4GwGWsIMhBEcIPZyv4BwN4TvKX4rMH5cL699q20L2Mkc9pI7F9RvBo/CwfENG8UwfxWVuF8wqsNJHsYbiWPd/yXt3mAZom/HiGdWihoY7MjZFRMEcUbQ1rGi5rQN4IrzXIv1EQQoiDJ4xPB+f/ANFc4Wr313KiIuPURERRERAREQEREBERAREQEREBERAREQEREHkpe7byhdCYre9u5Gr9RE1vAv1ERBERB//Z"/>
          <p:cNvSpPr>
            <a:spLocks noChangeAspect="1" noChangeArrowheads="1"/>
          </p:cNvSpPr>
          <p:nvPr/>
        </p:nvSpPr>
        <p:spPr bwMode="auto">
          <a:xfrm>
            <a:off x="73025" y="-700088"/>
            <a:ext cx="1466850" cy="1466851"/>
          </a:xfrm>
          <a:prstGeom prst="rect">
            <a:avLst/>
          </a:prstGeom>
          <a:noFill/>
          <a:ln w="9525">
            <a:noFill/>
            <a:miter lim="800000"/>
            <a:headEnd/>
            <a:tailEnd/>
          </a:ln>
        </p:spPr>
        <p:txBody>
          <a:bodyPr/>
          <a:lstStyle/>
          <a:p>
            <a:endParaRPr lang="en-US"/>
          </a:p>
        </p:txBody>
      </p:sp>
      <p:pic>
        <p:nvPicPr>
          <p:cNvPr id="73" name="Picture 86" descr="F22.jpg"/>
          <p:cNvPicPr>
            <a:picLocks noChangeAspect="1"/>
          </p:cNvPicPr>
          <p:nvPr/>
        </p:nvPicPr>
        <p:blipFill>
          <a:blip r:embed="rId3"/>
          <a:srcRect/>
          <a:stretch>
            <a:fillRect/>
          </a:stretch>
        </p:blipFill>
        <p:spPr bwMode="auto">
          <a:xfrm>
            <a:off x="1219200" y="2133600"/>
            <a:ext cx="2781300" cy="1027112"/>
          </a:xfrm>
          <a:prstGeom prst="rect">
            <a:avLst/>
          </a:prstGeom>
          <a:noFill/>
          <a:ln w="9525">
            <a:noFill/>
            <a:miter lim="800000"/>
            <a:headEnd/>
            <a:tailEnd/>
          </a:ln>
        </p:spPr>
      </p:pic>
      <p:pic>
        <p:nvPicPr>
          <p:cNvPr id="74" name="Picture 86" descr="F22.jpg"/>
          <p:cNvPicPr>
            <a:picLocks noChangeAspect="1"/>
          </p:cNvPicPr>
          <p:nvPr/>
        </p:nvPicPr>
        <p:blipFill>
          <a:blip r:embed="rId3"/>
          <a:srcRect/>
          <a:stretch>
            <a:fillRect/>
          </a:stretch>
        </p:blipFill>
        <p:spPr bwMode="auto">
          <a:xfrm>
            <a:off x="5181600" y="2133600"/>
            <a:ext cx="2781300" cy="1027112"/>
          </a:xfrm>
          <a:prstGeom prst="rect">
            <a:avLst/>
          </a:prstGeom>
          <a:noFill/>
          <a:ln w="9525">
            <a:noFill/>
            <a:miter lim="800000"/>
            <a:headEnd/>
            <a:tailEnd/>
          </a:ln>
        </p:spPr>
      </p:pic>
      <p:sp>
        <p:nvSpPr>
          <p:cNvPr id="75" name="Rounded Rectangle 74"/>
          <p:cNvSpPr/>
          <p:nvPr/>
        </p:nvSpPr>
        <p:spPr>
          <a:xfrm>
            <a:off x="311150" y="3541597"/>
            <a:ext cx="845185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76" name="Picture 58" descr="http://www.graphicsfactory.com/clip-art/image_files/tn_image/4/676284-tn_safe500.gif"/>
          <p:cNvPicPr>
            <a:picLocks noChangeAspect="1" noChangeArrowheads="1"/>
          </p:cNvPicPr>
          <p:nvPr/>
        </p:nvPicPr>
        <p:blipFill>
          <a:blip r:embed="rId4"/>
          <a:srcRect/>
          <a:stretch>
            <a:fillRect/>
          </a:stretch>
        </p:blipFill>
        <p:spPr bwMode="auto">
          <a:xfrm>
            <a:off x="1016000" y="4525847"/>
            <a:ext cx="668338" cy="871537"/>
          </a:xfrm>
          <a:prstGeom prst="rect">
            <a:avLst/>
          </a:prstGeom>
          <a:noFill/>
          <a:ln w="9525">
            <a:noFill/>
            <a:miter lim="800000"/>
            <a:headEnd/>
            <a:tailEnd/>
          </a:ln>
        </p:spPr>
      </p:pic>
      <p:sp>
        <p:nvSpPr>
          <p:cNvPr id="77" name="Rectangle 76"/>
          <p:cNvSpPr>
            <a:spLocks noChangeArrowheads="1"/>
          </p:cNvSpPr>
          <p:nvPr/>
        </p:nvSpPr>
        <p:spPr bwMode="auto">
          <a:xfrm>
            <a:off x="1851025" y="3608272"/>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Encrypt</a:t>
            </a:r>
          </a:p>
        </p:txBody>
      </p:sp>
      <p:sp>
        <p:nvSpPr>
          <p:cNvPr id="79" name="Rectangle 78"/>
          <p:cNvSpPr>
            <a:spLocks noChangeArrowheads="1"/>
          </p:cNvSpPr>
          <p:nvPr/>
        </p:nvSpPr>
        <p:spPr bwMode="auto">
          <a:xfrm>
            <a:off x="1851025" y="4578234"/>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Sign</a:t>
            </a:r>
          </a:p>
        </p:txBody>
      </p:sp>
      <p:sp>
        <p:nvSpPr>
          <p:cNvPr id="81" name="Rectangle 80"/>
          <p:cNvSpPr>
            <a:spLocks noChangeArrowheads="1"/>
          </p:cNvSpPr>
          <p:nvPr/>
        </p:nvSpPr>
        <p:spPr bwMode="auto">
          <a:xfrm>
            <a:off x="5716588" y="3608272"/>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Decrypt</a:t>
            </a:r>
          </a:p>
        </p:txBody>
      </p:sp>
      <p:sp>
        <p:nvSpPr>
          <p:cNvPr id="83" name="Rectangle 82"/>
          <p:cNvSpPr>
            <a:spLocks noChangeArrowheads="1"/>
          </p:cNvSpPr>
          <p:nvPr/>
        </p:nvSpPr>
        <p:spPr bwMode="auto">
          <a:xfrm>
            <a:off x="5716588" y="4578234"/>
            <a:ext cx="1543050" cy="654050"/>
          </a:xfrm>
          <a:prstGeom prst="rect">
            <a:avLst/>
          </a:prstGeom>
          <a:gradFill rotWithShape="1">
            <a:gsLst>
              <a:gs pos="0">
                <a:srgbClr val="ACACE1"/>
              </a:gs>
              <a:gs pos="35001">
                <a:srgbClr val="C5C5E9"/>
              </a:gs>
              <a:gs pos="100000">
                <a:srgbClr val="E9E9F7"/>
              </a:gs>
            </a:gsLst>
            <a:lin ang="16200000" scaled="1"/>
          </a:gradFill>
          <a:ln w="9525">
            <a:solidFill>
              <a:srgbClr val="292989"/>
            </a:solidFill>
            <a:miter lim="800000"/>
            <a:headEnd/>
            <a:tailEnd/>
          </a:ln>
          <a:effectLst>
            <a:outerShdw blurRad="63500" dist="20000" dir="5400000" rotWithShape="0">
              <a:srgbClr val="000000">
                <a:alpha val="37999"/>
              </a:srgbClr>
            </a:outerShdw>
          </a:effectLst>
        </p:spPr>
        <p:txBody>
          <a:bodyPr anchor="ctr"/>
          <a:lstStyle/>
          <a:p>
            <a:pPr algn="ctr">
              <a:defRPr/>
            </a:pPr>
            <a:r>
              <a:rPr lang="en-US" b="1" dirty="0">
                <a:solidFill>
                  <a:schemeClr val="dk1"/>
                </a:solidFill>
                <a:latin typeface="+mn-lt"/>
                <a:ea typeface="+mn-ea"/>
              </a:rPr>
              <a:t>Check Signature</a:t>
            </a:r>
          </a:p>
        </p:txBody>
      </p:sp>
      <p:cxnSp>
        <p:nvCxnSpPr>
          <p:cNvPr id="84" name="Straight Arrow Connector 83"/>
          <p:cNvCxnSpPr>
            <a:cxnSpLocks noChangeShapeType="1"/>
            <a:endCxn id="77" idx="0"/>
          </p:cNvCxnSpPr>
          <p:nvPr/>
        </p:nvCxnSpPr>
        <p:spPr bwMode="auto">
          <a:xfrm rot="16200000" flipH="1">
            <a:off x="2471737" y="3457460"/>
            <a:ext cx="301625" cy="0"/>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85" name="Straight Arrow Connector 84"/>
          <p:cNvCxnSpPr>
            <a:cxnSpLocks noChangeShapeType="1"/>
            <a:stCxn id="77" idx="2"/>
            <a:endCxn id="79" idx="0"/>
          </p:cNvCxnSpPr>
          <p:nvPr/>
        </p:nvCxnSpPr>
        <p:spPr bwMode="auto">
          <a:xfrm rot="5400000">
            <a:off x="2466181" y="4420278"/>
            <a:ext cx="314325" cy="1588"/>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86" name="Straight Arrow Connector 85"/>
          <p:cNvCxnSpPr>
            <a:cxnSpLocks noChangeShapeType="1"/>
            <a:stCxn id="79" idx="2"/>
          </p:cNvCxnSpPr>
          <p:nvPr/>
        </p:nvCxnSpPr>
        <p:spPr bwMode="auto">
          <a:xfrm rot="5400000">
            <a:off x="2466181" y="5390241"/>
            <a:ext cx="314325" cy="1588"/>
          </a:xfrm>
          <a:prstGeom prst="straightConnector1">
            <a:avLst/>
          </a:prstGeom>
          <a:noFill/>
          <a:ln w="38100">
            <a:solidFill>
              <a:srgbClr val="000000"/>
            </a:solidFill>
            <a:round/>
            <a:headEnd/>
            <a:tailEnd type="arrow" w="med" len="med"/>
          </a:ln>
          <a:effectLst>
            <a:outerShdw blurRad="63500" dist="23000" dir="5400000" rotWithShape="0">
              <a:srgbClr val="000000">
                <a:alpha val="34999"/>
              </a:srgbClr>
            </a:outerShdw>
          </a:effectLst>
        </p:spPr>
      </p:cxnSp>
      <p:cxnSp>
        <p:nvCxnSpPr>
          <p:cNvPr id="87" name="Straight Arrow Connector 86"/>
          <p:cNvCxnSpPr>
            <a:cxnSpLocks noChangeShapeType="1"/>
            <a:endCxn id="81" idx="0"/>
          </p:cNvCxnSpPr>
          <p:nvPr/>
        </p:nvCxnSpPr>
        <p:spPr bwMode="auto">
          <a:xfrm rot="5400000">
            <a:off x="6337300" y="3457459"/>
            <a:ext cx="300038"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89" name="Straight Arrow Connector 88"/>
          <p:cNvCxnSpPr>
            <a:cxnSpLocks noChangeShapeType="1"/>
            <a:stCxn id="81" idx="2"/>
            <a:endCxn id="83" idx="0"/>
          </p:cNvCxnSpPr>
          <p:nvPr/>
        </p:nvCxnSpPr>
        <p:spPr bwMode="auto">
          <a:xfrm rot="5400000">
            <a:off x="6330156" y="4420278"/>
            <a:ext cx="314325"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cxnSp>
        <p:nvCxnSpPr>
          <p:cNvPr id="90" name="Straight Arrow Connector 89"/>
          <p:cNvCxnSpPr>
            <a:cxnSpLocks noChangeShapeType="1"/>
            <a:stCxn id="83" idx="2"/>
          </p:cNvCxnSpPr>
          <p:nvPr/>
        </p:nvCxnSpPr>
        <p:spPr bwMode="auto">
          <a:xfrm rot="5400000">
            <a:off x="6330156" y="5390241"/>
            <a:ext cx="314325" cy="1588"/>
          </a:xfrm>
          <a:prstGeom prst="straightConnector1">
            <a:avLst/>
          </a:prstGeom>
          <a:noFill/>
          <a:ln w="38100">
            <a:solidFill>
              <a:srgbClr val="000000"/>
            </a:solidFill>
            <a:round/>
            <a:headEnd type="arrow" w="med" len="med"/>
            <a:tailEnd/>
          </a:ln>
          <a:effectLst>
            <a:outerShdw blurRad="63500" dist="23000" dir="5400000" rotWithShape="0">
              <a:srgbClr val="000000">
                <a:alpha val="34999"/>
              </a:srgbClr>
            </a:outerShdw>
          </a:effectLst>
        </p:spPr>
      </p:cxnSp>
      <p:grpSp>
        <p:nvGrpSpPr>
          <p:cNvPr id="4" name="Group 74"/>
          <p:cNvGrpSpPr>
            <a:grpSpLocks/>
          </p:cNvGrpSpPr>
          <p:nvPr/>
        </p:nvGrpSpPr>
        <p:grpSpPr bwMode="auto">
          <a:xfrm>
            <a:off x="474663" y="4630622"/>
            <a:ext cx="1322387" cy="541337"/>
            <a:chOff x="7603420" y="3890903"/>
            <a:chExt cx="587516" cy="240180"/>
          </a:xfrm>
        </p:grpSpPr>
        <p:sp>
          <p:nvSpPr>
            <p:cNvPr id="92" name="Oval 63"/>
            <p:cNvSpPr>
              <a:spLocks noChangeArrowheads="1"/>
            </p:cNvSpPr>
            <p:nvPr/>
          </p:nvSpPr>
          <p:spPr bwMode="auto">
            <a:xfrm>
              <a:off x="7603420" y="3890903"/>
              <a:ext cx="241411" cy="240180"/>
            </a:xfrm>
            <a:prstGeom prst="ellipse">
              <a:avLst/>
            </a:prstGeom>
            <a:solidFill>
              <a:srgbClr val="00B050"/>
            </a:solidFill>
            <a:ln w="12700">
              <a:noFill/>
              <a:round/>
              <a:headEnd/>
              <a:tailEnd/>
            </a:ln>
          </p:spPr>
          <p:txBody>
            <a:bodyPr wrap="none" anchor="ctr"/>
            <a:lstStyle/>
            <a:p>
              <a:endParaRPr lang="en-US"/>
            </a:p>
          </p:txBody>
        </p:sp>
        <p:sp>
          <p:nvSpPr>
            <p:cNvPr id="93" name="Rectangle 64"/>
            <p:cNvSpPr>
              <a:spLocks noChangeArrowheads="1"/>
            </p:cNvSpPr>
            <p:nvPr/>
          </p:nvSpPr>
          <p:spPr bwMode="auto">
            <a:xfrm>
              <a:off x="7706882" y="3966878"/>
              <a:ext cx="484054" cy="68623"/>
            </a:xfrm>
            <a:prstGeom prst="rect">
              <a:avLst/>
            </a:prstGeom>
            <a:solidFill>
              <a:srgbClr val="00B050"/>
            </a:solidFill>
            <a:ln w="12700">
              <a:noFill/>
              <a:miter lim="800000"/>
              <a:headEnd/>
              <a:tailEnd/>
            </a:ln>
          </p:spPr>
          <p:txBody>
            <a:bodyPr wrap="none" anchor="ctr"/>
            <a:lstStyle/>
            <a:p>
              <a:endParaRPr lang="en-US"/>
            </a:p>
          </p:txBody>
        </p:sp>
        <p:sp>
          <p:nvSpPr>
            <p:cNvPr id="94" name="Rectangle 65"/>
            <p:cNvSpPr>
              <a:spLocks noChangeArrowheads="1"/>
            </p:cNvSpPr>
            <p:nvPr/>
          </p:nvSpPr>
          <p:spPr bwMode="auto">
            <a:xfrm>
              <a:off x="8038206"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95" name="Rectangle 66"/>
            <p:cNvSpPr>
              <a:spLocks noChangeArrowheads="1"/>
            </p:cNvSpPr>
            <p:nvPr/>
          </p:nvSpPr>
          <p:spPr bwMode="auto">
            <a:xfrm>
              <a:off x="8109644"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96" name="Oval 67"/>
            <p:cNvSpPr>
              <a:spLocks noChangeArrowheads="1"/>
            </p:cNvSpPr>
            <p:nvPr/>
          </p:nvSpPr>
          <p:spPr bwMode="auto">
            <a:xfrm>
              <a:off x="7676090" y="3963202"/>
              <a:ext cx="97303" cy="96807"/>
            </a:xfrm>
            <a:prstGeom prst="ellipse">
              <a:avLst/>
            </a:prstGeom>
            <a:solidFill>
              <a:schemeClr val="bg1"/>
            </a:solidFill>
            <a:ln w="12700">
              <a:noFill/>
              <a:round/>
              <a:headEnd/>
              <a:tailEnd/>
            </a:ln>
          </p:spPr>
          <p:txBody>
            <a:bodyPr wrap="none" anchor="ctr"/>
            <a:lstStyle/>
            <a:p>
              <a:endParaRPr lang="en-US"/>
            </a:p>
          </p:txBody>
        </p:sp>
      </p:grpSp>
      <p:pic>
        <p:nvPicPr>
          <p:cNvPr id="97" name="Picture 58" descr="http://www.graphicsfactory.com/clip-art/image_files/tn_image/4/676284-tn_safe500.gif"/>
          <p:cNvPicPr>
            <a:picLocks noChangeAspect="1" noChangeArrowheads="1"/>
          </p:cNvPicPr>
          <p:nvPr/>
        </p:nvPicPr>
        <p:blipFill>
          <a:blip r:embed="rId4"/>
          <a:srcRect/>
          <a:stretch>
            <a:fillRect/>
          </a:stretch>
        </p:blipFill>
        <p:spPr bwMode="auto">
          <a:xfrm>
            <a:off x="7843838" y="3566997"/>
            <a:ext cx="666750" cy="871537"/>
          </a:xfrm>
          <a:prstGeom prst="rect">
            <a:avLst/>
          </a:prstGeom>
          <a:noFill/>
          <a:ln w="9525">
            <a:noFill/>
            <a:miter lim="800000"/>
            <a:headEnd/>
            <a:tailEnd/>
          </a:ln>
        </p:spPr>
      </p:pic>
      <p:grpSp>
        <p:nvGrpSpPr>
          <p:cNvPr id="5" name="Group 82"/>
          <p:cNvGrpSpPr>
            <a:grpSpLocks/>
          </p:cNvGrpSpPr>
          <p:nvPr/>
        </p:nvGrpSpPr>
        <p:grpSpPr bwMode="auto">
          <a:xfrm>
            <a:off x="7346950" y="3665422"/>
            <a:ext cx="1322388" cy="539750"/>
            <a:chOff x="1461926" y="3876118"/>
            <a:chExt cx="587516" cy="240180"/>
          </a:xfrm>
        </p:grpSpPr>
        <p:sp>
          <p:nvSpPr>
            <p:cNvPr id="101" name="Oval 63"/>
            <p:cNvSpPr>
              <a:spLocks noChangeArrowheads="1"/>
            </p:cNvSpPr>
            <p:nvPr/>
          </p:nvSpPr>
          <p:spPr bwMode="auto">
            <a:xfrm>
              <a:off x="1461926" y="3876118"/>
              <a:ext cx="241411" cy="240180"/>
            </a:xfrm>
            <a:prstGeom prst="ellipse">
              <a:avLst/>
            </a:prstGeom>
            <a:solidFill>
              <a:srgbClr val="00B0F0"/>
            </a:solidFill>
            <a:ln w="12700">
              <a:noFill/>
              <a:round/>
              <a:headEnd/>
              <a:tailEnd/>
            </a:ln>
          </p:spPr>
          <p:txBody>
            <a:bodyPr wrap="none" anchor="ctr"/>
            <a:lstStyle/>
            <a:p>
              <a:endParaRPr lang="en-US"/>
            </a:p>
          </p:txBody>
        </p:sp>
        <p:sp>
          <p:nvSpPr>
            <p:cNvPr id="102" name="Rectangle 64"/>
            <p:cNvSpPr>
              <a:spLocks noChangeArrowheads="1"/>
            </p:cNvSpPr>
            <p:nvPr/>
          </p:nvSpPr>
          <p:spPr bwMode="auto">
            <a:xfrm>
              <a:off x="1565388" y="3952093"/>
              <a:ext cx="484054" cy="68623"/>
            </a:xfrm>
            <a:prstGeom prst="rect">
              <a:avLst/>
            </a:prstGeom>
            <a:solidFill>
              <a:srgbClr val="00B0F0"/>
            </a:solidFill>
            <a:ln w="12700">
              <a:noFill/>
              <a:miter lim="800000"/>
              <a:headEnd/>
              <a:tailEnd/>
            </a:ln>
          </p:spPr>
          <p:txBody>
            <a:bodyPr wrap="none" anchor="ctr"/>
            <a:lstStyle/>
            <a:p>
              <a:endParaRPr lang="en-US"/>
            </a:p>
          </p:txBody>
        </p:sp>
        <p:sp>
          <p:nvSpPr>
            <p:cNvPr id="103" name="Rectangle 65"/>
            <p:cNvSpPr>
              <a:spLocks noChangeArrowheads="1"/>
            </p:cNvSpPr>
            <p:nvPr/>
          </p:nvSpPr>
          <p:spPr bwMode="auto">
            <a:xfrm>
              <a:off x="1896712"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104" name="Rectangle 66"/>
            <p:cNvSpPr>
              <a:spLocks noChangeArrowheads="1"/>
            </p:cNvSpPr>
            <p:nvPr/>
          </p:nvSpPr>
          <p:spPr bwMode="auto">
            <a:xfrm>
              <a:off x="1968150"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105" name="Oval 67"/>
            <p:cNvSpPr>
              <a:spLocks noChangeArrowheads="1"/>
            </p:cNvSpPr>
            <p:nvPr/>
          </p:nvSpPr>
          <p:spPr bwMode="auto">
            <a:xfrm>
              <a:off x="1534596" y="3948417"/>
              <a:ext cx="97303" cy="96807"/>
            </a:xfrm>
            <a:prstGeom prst="ellipse">
              <a:avLst/>
            </a:prstGeom>
            <a:solidFill>
              <a:schemeClr val="bg1"/>
            </a:solidFill>
            <a:ln w="12700">
              <a:noFill/>
              <a:round/>
              <a:headEnd/>
              <a:tailEnd/>
            </a:ln>
          </p:spPr>
          <p:txBody>
            <a:bodyPr wrap="none" anchor="ctr"/>
            <a:lstStyle/>
            <a:p>
              <a:endParaRPr lang="en-US"/>
            </a:p>
          </p:txBody>
        </p:sp>
      </p:grpSp>
      <p:sp>
        <p:nvSpPr>
          <p:cNvPr id="106" name="Oval 105"/>
          <p:cNvSpPr/>
          <p:nvPr/>
        </p:nvSpPr>
        <p:spPr>
          <a:xfrm>
            <a:off x="523875" y="4686184"/>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sp>
        <p:nvSpPr>
          <p:cNvPr id="107" name="Oval 106"/>
          <p:cNvSpPr/>
          <p:nvPr/>
        </p:nvSpPr>
        <p:spPr>
          <a:xfrm>
            <a:off x="7404100" y="3719397"/>
            <a:ext cx="434975" cy="434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MS PGothic" pitchFamily="34" charset="-128"/>
            </a:endParaRPr>
          </a:p>
        </p:txBody>
      </p:sp>
      <p:grpSp>
        <p:nvGrpSpPr>
          <p:cNvPr id="6" name="Group 82"/>
          <p:cNvGrpSpPr>
            <a:grpSpLocks/>
          </p:cNvGrpSpPr>
          <p:nvPr/>
        </p:nvGrpSpPr>
        <p:grpSpPr bwMode="auto">
          <a:xfrm>
            <a:off x="449263" y="3647959"/>
            <a:ext cx="1322387" cy="539750"/>
            <a:chOff x="1461926" y="3876118"/>
            <a:chExt cx="587516" cy="240180"/>
          </a:xfrm>
        </p:grpSpPr>
        <p:sp>
          <p:nvSpPr>
            <p:cNvPr id="109" name="Oval 63"/>
            <p:cNvSpPr>
              <a:spLocks noChangeArrowheads="1"/>
            </p:cNvSpPr>
            <p:nvPr/>
          </p:nvSpPr>
          <p:spPr bwMode="auto">
            <a:xfrm>
              <a:off x="1461926" y="3876118"/>
              <a:ext cx="241411" cy="240180"/>
            </a:xfrm>
            <a:prstGeom prst="ellipse">
              <a:avLst/>
            </a:prstGeom>
            <a:solidFill>
              <a:srgbClr val="00B0F0"/>
            </a:solidFill>
            <a:ln w="12700">
              <a:noFill/>
              <a:round/>
              <a:headEnd/>
              <a:tailEnd/>
            </a:ln>
          </p:spPr>
          <p:txBody>
            <a:bodyPr wrap="none" anchor="ctr"/>
            <a:lstStyle/>
            <a:p>
              <a:endParaRPr lang="en-US"/>
            </a:p>
          </p:txBody>
        </p:sp>
        <p:sp>
          <p:nvSpPr>
            <p:cNvPr id="110" name="Rectangle 64"/>
            <p:cNvSpPr>
              <a:spLocks noChangeArrowheads="1"/>
            </p:cNvSpPr>
            <p:nvPr/>
          </p:nvSpPr>
          <p:spPr bwMode="auto">
            <a:xfrm>
              <a:off x="1565388" y="3952093"/>
              <a:ext cx="484054" cy="68623"/>
            </a:xfrm>
            <a:prstGeom prst="rect">
              <a:avLst/>
            </a:prstGeom>
            <a:solidFill>
              <a:srgbClr val="00B0F0"/>
            </a:solidFill>
            <a:ln w="12700">
              <a:noFill/>
              <a:miter lim="800000"/>
              <a:headEnd/>
              <a:tailEnd/>
            </a:ln>
          </p:spPr>
          <p:txBody>
            <a:bodyPr wrap="none" anchor="ctr"/>
            <a:lstStyle/>
            <a:p>
              <a:endParaRPr lang="en-US"/>
            </a:p>
          </p:txBody>
        </p:sp>
        <p:sp>
          <p:nvSpPr>
            <p:cNvPr id="111" name="Rectangle 65"/>
            <p:cNvSpPr>
              <a:spLocks noChangeArrowheads="1"/>
            </p:cNvSpPr>
            <p:nvPr/>
          </p:nvSpPr>
          <p:spPr bwMode="auto">
            <a:xfrm>
              <a:off x="1896712"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112" name="Rectangle 66"/>
            <p:cNvSpPr>
              <a:spLocks noChangeArrowheads="1"/>
            </p:cNvSpPr>
            <p:nvPr/>
          </p:nvSpPr>
          <p:spPr bwMode="auto">
            <a:xfrm>
              <a:off x="1968150" y="3986405"/>
              <a:ext cx="43109" cy="95582"/>
            </a:xfrm>
            <a:prstGeom prst="rect">
              <a:avLst/>
            </a:prstGeom>
            <a:solidFill>
              <a:srgbClr val="00B0F0"/>
            </a:solidFill>
            <a:ln w="12700">
              <a:noFill/>
              <a:miter lim="800000"/>
              <a:headEnd/>
              <a:tailEnd/>
            </a:ln>
          </p:spPr>
          <p:txBody>
            <a:bodyPr wrap="none" anchor="ctr"/>
            <a:lstStyle/>
            <a:p>
              <a:endParaRPr lang="en-US"/>
            </a:p>
          </p:txBody>
        </p:sp>
        <p:sp>
          <p:nvSpPr>
            <p:cNvPr id="113" name="Oval 67"/>
            <p:cNvSpPr>
              <a:spLocks noChangeArrowheads="1"/>
            </p:cNvSpPr>
            <p:nvPr/>
          </p:nvSpPr>
          <p:spPr bwMode="auto">
            <a:xfrm>
              <a:off x="1534596" y="3948417"/>
              <a:ext cx="97303" cy="96807"/>
            </a:xfrm>
            <a:prstGeom prst="ellipse">
              <a:avLst/>
            </a:prstGeom>
            <a:solidFill>
              <a:schemeClr val="bg1"/>
            </a:solidFill>
            <a:ln w="12700">
              <a:noFill/>
              <a:round/>
              <a:headEnd/>
              <a:tailEnd/>
            </a:ln>
          </p:spPr>
          <p:txBody>
            <a:bodyPr wrap="none" anchor="ctr"/>
            <a:lstStyle/>
            <a:p>
              <a:endParaRPr lang="en-US"/>
            </a:p>
          </p:txBody>
        </p:sp>
      </p:grpSp>
      <p:grpSp>
        <p:nvGrpSpPr>
          <p:cNvPr id="7" name="Group 74"/>
          <p:cNvGrpSpPr>
            <a:grpSpLocks/>
          </p:cNvGrpSpPr>
          <p:nvPr/>
        </p:nvGrpSpPr>
        <p:grpSpPr bwMode="auto">
          <a:xfrm>
            <a:off x="7354888" y="4638559"/>
            <a:ext cx="1322387" cy="541338"/>
            <a:chOff x="7603420" y="3890903"/>
            <a:chExt cx="587516" cy="240180"/>
          </a:xfrm>
        </p:grpSpPr>
        <p:sp>
          <p:nvSpPr>
            <p:cNvPr id="115" name="Oval 63"/>
            <p:cNvSpPr>
              <a:spLocks noChangeArrowheads="1"/>
            </p:cNvSpPr>
            <p:nvPr/>
          </p:nvSpPr>
          <p:spPr bwMode="auto">
            <a:xfrm>
              <a:off x="7603420" y="3890903"/>
              <a:ext cx="241411" cy="240180"/>
            </a:xfrm>
            <a:prstGeom prst="ellipse">
              <a:avLst/>
            </a:prstGeom>
            <a:solidFill>
              <a:srgbClr val="00B050"/>
            </a:solidFill>
            <a:ln w="12700">
              <a:noFill/>
              <a:round/>
              <a:headEnd/>
              <a:tailEnd/>
            </a:ln>
          </p:spPr>
          <p:txBody>
            <a:bodyPr wrap="none" anchor="ctr"/>
            <a:lstStyle/>
            <a:p>
              <a:endParaRPr lang="en-US"/>
            </a:p>
          </p:txBody>
        </p:sp>
        <p:sp>
          <p:nvSpPr>
            <p:cNvPr id="116" name="Rectangle 64"/>
            <p:cNvSpPr>
              <a:spLocks noChangeArrowheads="1"/>
            </p:cNvSpPr>
            <p:nvPr/>
          </p:nvSpPr>
          <p:spPr bwMode="auto">
            <a:xfrm>
              <a:off x="7706882" y="3966878"/>
              <a:ext cx="484054" cy="68623"/>
            </a:xfrm>
            <a:prstGeom prst="rect">
              <a:avLst/>
            </a:prstGeom>
            <a:solidFill>
              <a:srgbClr val="00B050"/>
            </a:solidFill>
            <a:ln w="12700">
              <a:noFill/>
              <a:miter lim="800000"/>
              <a:headEnd/>
              <a:tailEnd/>
            </a:ln>
          </p:spPr>
          <p:txBody>
            <a:bodyPr wrap="none" anchor="ctr"/>
            <a:lstStyle/>
            <a:p>
              <a:endParaRPr lang="en-US"/>
            </a:p>
          </p:txBody>
        </p:sp>
        <p:sp>
          <p:nvSpPr>
            <p:cNvPr id="117" name="Rectangle 65"/>
            <p:cNvSpPr>
              <a:spLocks noChangeArrowheads="1"/>
            </p:cNvSpPr>
            <p:nvPr/>
          </p:nvSpPr>
          <p:spPr bwMode="auto">
            <a:xfrm>
              <a:off x="8038206"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118" name="Rectangle 66"/>
            <p:cNvSpPr>
              <a:spLocks noChangeArrowheads="1"/>
            </p:cNvSpPr>
            <p:nvPr/>
          </p:nvSpPr>
          <p:spPr bwMode="auto">
            <a:xfrm>
              <a:off x="8109644" y="4001190"/>
              <a:ext cx="43109" cy="95582"/>
            </a:xfrm>
            <a:prstGeom prst="rect">
              <a:avLst/>
            </a:prstGeom>
            <a:solidFill>
              <a:srgbClr val="00B050"/>
            </a:solidFill>
            <a:ln w="12700">
              <a:noFill/>
              <a:miter lim="800000"/>
              <a:headEnd/>
              <a:tailEnd/>
            </a:ln>
          </p:spPr>
          <p:txBody>
            <a:bodyPr wrap="none" anchor="ctr"/>
            <a:lstStyle/>
            <a:p>
              <a:endParaRPr lang="en-US"/>
            </a:p>
          </p:txBody>
        </p:sp>
        <p:sp>
          <p:nvSpPr>
            <p:cNvPr id="119" name="Oval 67"/>
            <p:cNvSpPr>
              <a:spLocks noChangeArrowheads="1"/>
            </p:cNvSpPr>
            <p:nvPr/>
          </p:nvSpPr>
          <p:spPr bwMode="auto">
            <a:xfrm>
              <a:off x="7676090" y="3963202"/>
              <a:ext cx="97303" cy="96807"/>
            </a:xfrm>
            <a:prstGeom prst="ellipse">
              <a:avLst/>
            </a:prstGeom>
            <a:solidFill>
              <a:schemeClr val="bg1"/>
            </a:solidFill>
            <a:ln w="12700">
              <a:noFill/>
              <a:round/>
              <a:headEnd/>
              <a:tailEnd/>
            </a:ln>
          </p:spPr>
          <p:txBody>
            <a:bodyPr wrap="none" anchor="ctr"/>
            <a:lstStyle/>
            <a:p>
              <a:endParaRPr lang="en-US"/>
            </a:p>
          </p:txBody>
        </p:sp>
      </p:grpSp>
      <p:sp>
        <p:nvSpPr>
          <p:cNvPr id="120" name="TextBox 91"/>
          <p:cNvSpPr txBox="1">
            <a:spLocks noChangeArrowheads="1"/>
          </p:cNvSpPr>
          <p:nvPr/>
        </p:nvSpPr>
        <p:spPr bwMode="auto">
          <a:xfrm>
            <a:off x="3657600" y="4114800"/>
            <a:ext cx="1858201" cy="646331"/>
          </a:xfrm>
          <a:prstGeom prst="rect">
            <a:avLst/>
          </a:prstGeom>
          <a:noFill/>
          <a:ln w="9525">
            <a:noFill/>
            <a:miter lim="800000"/>
            <a:headEnd/>
            <a:tailEnd/>
          </a:ln>
        </p:spPr>
        <p:txBody>
          <a:bodyPr wrap="none">
            <a:spAutoFit/>
          </a:bodyPr>
          <a:lstStyle/>
          <a:p>
            <a:pPr algn="ctr"/>
            <a:r>
              <a:rPr lang="en-US" dirty="0" err="1" smtClean="0">
                <a:solidFill>
                  <a:schemeClr val="bg2"/>
                </a:solidFill>
              </a:rPr>
              <a:t>PKI</a:t>
            </a:r>
            <a:r>
              <a:rPr lang="en-US" dirty="0" smtClean="0">
                <a:solidFill>
                  <a:schemeClr val="bg2"/>
                </a:solidFill>
              </a:rPr>
              <a:t>-based</a:t>
            </a:r>
          </a:p>
          <a:p>
            <a:pPr algn="ctr"/>
            <a:r>
              <a:rPr lang="en-US" dirty="0" smtClean="0">
                <a:solidFill>
                  <a:schemeClr val="bg2"/>
                </a:solidFill>
              </a:rPr>
              <a:t>Asymmetric Keys</a:t>
            </a:r>
            <a:endParaRPr lang="en-US" dirty="0">
              <a:solidFill>
                <a:schemeClr val="bg2"/>
              </a:solidFill>
            </a:endParaRPr>
          </a:p>
        </p:txBody>
      </p:sp>
      <p:sp>
        <p:nvSpPr>
          <p:cNvPr id="121" name="TextBox 91"/>
          <p:cNvSpPr txBox="1">
            <a:spLocks noChangeArrowheads="1"/>
          </p:cNvSpPr>
          <p:nvPr/>
        </p:nvSpPr>
        <p:spPr bwMode="auto">
          <a:xfrm>
            <a:off x="3733800" y="3581400"/>
            <a:ext cx="1665841" cy="369332"/>
          </a:xfrm>
          <a:prstGeom prst="rect">
            <a:avLst/>
          </a:prstGeom>
          <a:noFill/>
          <a:ln w="9525">
            <a:noFill/>
            <a:miter lim="800000"/>
            <a:headEnd/>
            <a:tailEnd/>
          </a:ln>
        </p:spPr>
        <p:txBody>
          <a:bodyPr wrap="none">
            <a:spAutoFit/>
          </a:bodyPr>
          <a:lstStyle/>
          <a:p>
            <a:r>
              <a:rPr lang="en-US" dirty="0" err="1">
                <a:solidFill>
                  <a:schemeClr val="bg2"/>
                </a:solidFill>
              </a:rPr>
              <a:t>COMSEC</a:t>
            </a:r>
            <a:r>
              <a:rPr lang="en-US" dirty="0">
                <a:solidFill>
                  <a:schemeClr val="bg2"/>
                </a:solidFill>
              </a:rPr>
              <a:t> Keys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219200" y="2057400"/>
            <a:ext cx="6934200" cy="4114800"/>
            <a:chOff x="720" y="1296"/>
            <a:chExt cx="4368" cy="2592"/>
          </a:xfrm>
        </p:grpSpPr>
        <p:sp>
          <p:nvSpPr>
            <p:cNvPr id="7172"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7173"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7174"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7175"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7176"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7177"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7178"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7179"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7180"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7171" name="Rectangle 20"/>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800" b="1" dirty="0">
                <a:solidFill>
                  <a:schemeClr val="tx2"/>
                </a:solidFill>
              </a:rPr>
              <a:t>Secure communications is multifaceted</a:t>
            </a:r>
          </a:p>
        </p:txBody>
      </p:sp>
      <p:sp>
        <p:nvSpPr>
          <p:cNvPr id="13" name="Down Arrow 12">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3"/>
          <p:cNvGrpSpPr>
            <a:grpSpLocks/>
          </p:cNvGrpSpPr>
          <p:nvPr/>
        </p:nvGrpSpPr>
        <p:grpSpPr bwMode="auto">
          <a:xfrm>
            <a:off x="1219200" y="2057400"/>
            <a:ext cx="6934200" cy="4114800"/>
            <a:chOff x="720" y="1296"/>
            <a:chExt cx="4368" cy="2592"/>
          </a:xfrm>
        </p:grpSpPr>
        <p:sp>
          <p:nvSpPr>
            <p:cNvPr id="15"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16"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17"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18"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19"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0"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21"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22"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23"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8200" name="AutoShape 13"/>
          <p:cNvSpPr>
            <a:spLocks noChangeArrowheads="1"/>
          </p:cNvSpPr>
          <p:nvPr/>
        </p:nvSpPr>
        <p:spPr bwMode="auto">
          <a:xfrm>
            <a:off x="685800" y="1676400"/>
            <a:ext cx="3124200" cy="838200"/>
          </a:xfrm>
          <a:prstGeom prst="wedgeRoundRectCallout">
            <a:avLst>
              <a:gd name="adj1" fmla="val -5995"/>
              <a:gd name="adj2" fmla="val 12064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read my message?</a:t>
            </a:r>
          </a:p>
        </p:txBody>
      </p:sp>
      <p:sp>
        <p:nvSpPr>
          <p:cNvPr id="25" name="Rectangle 20"/>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800" b="1" dirty="0">
                <a:solidFill>
                  <a:schemeClr val="tx2"/>
                </a:solidFill>
              </a:rPr>
              <a:t>Secure communications is multifaceted</a:t>
            </a:r>
          </a:p>
        </p:txBody>
      </p:sp>
      <p:sp>
        <p:nvSpPr>
          <p:cNvPr id="24" name="Down Arrow 2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3"/>
          <p:cNvGrpSpPr>
            <a:grpSpLocks/>
          </p:cNvGrpSpPr>
          <p:nvPr/>
        </p:nvGrpSpPr>
        <p:grpSpPr bwMode="auto">
          <a:xfrm>
            <a:off x="1219200" y="2057400"/>
            <a:ext cx="6934200" cy="4114800"/>
            <a:chOff x="720" y="1296"/>
            <a:chExt cx="4368" cy="2592"/>
          </a:xfrm>
        </p:grpSpPr>
        <p:sp>
          <p:nvSpPr>
            <p:cNvPr id="18"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19"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0"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1"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2"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3"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24"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25"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26"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9224" name="AutoShape 11"/>
          <p:cNvSpPr>
            <a:spLocks noChangeArrowheads="1"/>
          </p:cNvSpPr>
          <p:nvPr/>
        </p:nvSpPr>
        <p:spPr bwMode="auto">
          <a:xfrm>
            <a:off x="5638800" y="1676400"/>
            <a:ext cx="2895600" cy="838200"/>
          </a:xfrm>
          <a:prstGeom prst="wedgeRoundRectCallout">
            <a:avLst>
              <a:gd name="adj1" fmla="val 2579"/>
              <a:gd name="adj2" fmla="val 109093"/>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change my message?</a:t>
            </a:r>
          </a:p>
        </p:txBody>
      </p:sp>
      <p:sp>
        <p:nvSpPr>
          <p:cNvPr id="9225" name="AutoShape 13"/>
          <p:cNvSpPr>
            <a:spLocks noChangeArrowheads="1"/>
          </p:cNvSpPr>
          <p:nvPr/>
        </p:nvSpPr>
        <p:spPr bwMode="auto">
          <a:xfrm>
            <a:off x="685800" y="1676400"/>
            <a:ext cx="3124200" cy="838200"/>
          </a:xfrm>
          <a:prstGeom prst="wedgeRoundRectCallout">
            <a:avLst>
              <a:gd name="adj1" fmla="val -5995"/>
              <a:gd name="adj2" fmla="val 12064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read my message?</a:t>
            </a:r>
          </a:p>
        </p:txBody>
      </p:sp>
      <p:sp>
        <p:nvSpPr>
          <p:cNvPr id="16" name="Rectangle 20"/>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800" b="1" dirty="0">
                <a:solidFill>
                  <a:schemeClr val="tx2"/>
                </a:solidFill>
              </a:rPr>
              <a:t>Secure communications is multifaceted</a:t>
            </a:r>
          </a:p>
        </p:txBody>
      </p:sp>
      <p:sp>
        <p:nvSpPr>
          <p:cNvPr id="15" name="Down Arrow 14">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3"/>
          <p:cNvGrpSpPr>
            <a:grpSpLocks/>
          </p:cNvGrpSpPr>
          <p:nvPr/>
        </p:nvGrpSpPr>
        <p:grpSpPr bwMode="auto">
          <a:xfrm>
            <a:off x="1219200" y="2057400"/>
            <a:ext cx="6934200" cy="4114800"/>
            <a:chOff x="720" y="1296"/>
            <a:chExt cx="4368" cy="2592"/>
          </a:xfrm>
        </p:grpSpPr>
        <p:sp>
          <p:nvSpPr>
            <p:cNvPr id="19"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0"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1"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2"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3"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4"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25"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26"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27"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10248" name="AutoShape 9"/>
          <p:cNvSpPr>
            <a:spLocks noChangeArrowheads="1"/>
          </p:cNvSpPr>
          <p:nvPr/>
        </p:nvSpPr>
        <p:spPr bwMode="auto">
          <a:xfrm>
            <a:off x="685800" y="5334000"/>
            <a:ext cx="3124200" cy="838200"/>
          </a:xfrm>
          <a:prstGeom prst="wedgeRoundRectCallout">
            <a:avLst>
              <a:gd name="adj1" fmla="val -4269"/>
              <a:gd name="adj2" fmla="val -9507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forge my message?</a:t>
            </a:r>
          </a:p>
        </p:txBody>
      </p:sp>
      <p:sp>
        <p:nvSpPr>
          <p:cNvPr id="10249" name="AutoShape 11"/>
          <p:cNvSpPr>
            <a:spLocks noChangeArrowheads="1"/>
          </p:cNvSpPr>
          <p:nvPr/>
        </p:nvSpPr>
        <p:spPr bwMode="auto">
          <a:xfrm>
            <a:off x="5638800" y="1676400"/>
            <a:ext cx="2895600" cy="838200"/>
          </a:xfrm>
          <a:prstGeom prst="wedgeRoundRectCallout">
            <a:avLst>
              <a:gd name="adj1" fmla="val 2579"/>
              <a:gd name="adj2" fmla="val 109093"/>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change my message?</a:t>
            </a:r>
          </a:p>
        </p:txBody>
      </p:sp>
      <p:sp>
        <p:nvSpPr>
          <p:cNvPr id="10250" name="AutoShape 13"/>
          <p:cNvSpPr>
            <a:spLocks noChangeArrowheads="1"/>
          </p:cNvSpPr>
          <p:nvPr/>
        </p:nvSpPr>
        <p:spPr bwMode="auto">
          <a:xfrm>
            <a:off x="685800" y="1676400"/>
            <a:ext cx="3124200" cy="838200"/>
          </a:xfrm>
          <a:prstGeom prst="wedgeRoundRectCallout">
            <a:avLst>
              <a:gd name="adj1" fmla="val -5995"/>
              <a:gd name="adj2" fmla="val 12064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read my message?</a:t>
            </a:r>
          </a:p>
        </p:txBody>
      </p:sp>
      <p:sp>
        <p:nvSpPr>
          <p:cNvPr id="17" name="Rectangle 20"/>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800" b="1" dirty="0">
                <a:solidFill>
                  <a:schemeClr val="tx2"/>
                </a:solidFill>
              </a:rPr>
              <a:t>Secure communications is multifaceted</a:t>
            </a:r>
          </a:p>
        </p:txBody>
      </p:sp>
      <p:sp>
        <p:nvSpPr>
          <p:cNvPr id="16" name="Down Arrow 15">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3"/>
          <p:cNvGrpSpPr>
            <a:grpSpLocks/>
          </p:cNvGrpSpPr>
          <p:nvPr/>
        </p:nvGrpSpPr>
        <p:grpSpPr bwMode="auto">
          <a:xfrm>
            <a:off x="1219200" y="2057400"/>
            <a:ext cx="6934200" cy="4114800"/>
            <a:chOff x="720" y="1296"/>
            <a:chExt cx="4368" cy="2592"/>
          </a:xfrm>
        </p:grpSpPr>
        <p:sp>
          <p:nvSpPr>
            <p:cNvPr id="20"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1"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2"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3"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4"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5"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26"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27"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28"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11272" name="AutoShape 7"/>
          <p:cNvSpPr>
            <a:spLocks noChangeArrowheads="1"/>
          </p:cNvSpPr>
          <p:nvPr/>
        </p:nvSpPr>
        <p:spPr bwMode="auto">
          <a:xfrm>
            <a:off x="5638800" y="5334000"/>
            <a:ext cx="2895600" cy="838200"/>
          </a:xfrm>
          <a:prstGeom prst="wedgeRoundRectCallout">
            <a:avLst>
              <a:gd name="adj1" fmla="val 6083"/>
              <a:gd name="adj2" fmla="val -9488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jam my message?</a:t>
            </a:r>
          </a:p>
        </p:txBody>
      </p:sp>
      <p:sp>
        <p:nvSpPr>
          <p:cNvPr id="11273" name="AutoShape 9"/>
          <p:cNvSpPr>
            <a:spLocks noChangeArrowheads="1"/>
          </p:cNvSpPr>
          <p:nvPr/>
        </p:nvSpPr>
        <p:spPr bwMode="auto">
          <a:xfrm>
            <a:off x="685800" y="5334000"/>
            <a:ext cx="3124200" cy="838200"/>
          </a:xfrm>
          <a:prstGeom prst="wedgeRoundRectCallout">
            <a:avLst>
              <a:gd name="adj1" fmla="val -4269"/>
              <a:gd name="adj2" fmla="val -9507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forge my message?</a:t>
            </a:r>
          </a:p>
        </p:txBody>
      </p:sp>
      <p:sp>
        <p:nvSpPr>
          <p:cNvPr id="11274" name="AutoShape 11"/>
          <p:cNvSpPr>
            <a:spLocks noChangeArrowheads="1"/>
          </p:cNvSpPr>
          <p:nvPr/>
        </p:nvSpPr>
        <p:spPr bwMode="auto">
          <a:xfrm>
            <a:off x="5638800" y="1676400"/>
            <a:ext cx="2895600" cy="838200"/>
          </a:xfrm>
          <a:prstGeom prst="wedgeRoundRectCallout">
            <a:avLst>
              <a:gd name="adj1" fmla="val 2579"/>
              <a:gd name="adj2" fmla="val 109093"/>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change my message?</a:t>
            </a:r>
          </a:p>
        </p:txBody>
      </p:sp>
      <p:sp>
        <p:nvSpPr>
          <p:cNvPr id="11275" name="AutoShape 13"/>
          <p:cNvSpPr>
            <a:spLocks noChangeArrowheads="1"/>
          </p:cNvSpPr>
          <p:nvPr/>
        </p:nvSpPr>
        <p:spPr bwMode="auto">
          <a:xfrm>
            <a:off x="685800" y="1676400"/>
            <a:ext cx="3124200" cy="838200"/>
          </a:xfrm>
          <a:prstGeom prst="wedgeRoundRectCallout">
            <a:avLst>
              <a:gd name="adj1" fmla="val -5995"/>
              <a:gd name="adj2" fmla="val 12064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read my message?</a:t>
            </a:r>
          </a:p>
        </p:txBody>
      </p:sp>
      <p:sp>
        <p:nvSpPr>
          <p:cNvPr id="18" name="Rectangle 20"/>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800" b="1" dirty="0">
                <a:solidFill>
                  <a:schemeClr val="tx2"/>
                </a:solidFill>
              </a:rPr>
              <a:t>Secure communications is multifaceted</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3"/>
          <p:cNvGrpSpPr>
            <a:grpSpLocks/>
          </p:cNvGrpSpPr>
          <p:nvPr/>
        </p:nvGrpSpPr>
        <p:grpSpPr bwMode="auto">
          <a:xfrm>
            <a:off x="1219200" y="2057400"/>
            <a:ext cx="6934200" cy="4114800"/>
            <a:chOff x="720" y="1296"/>
            <a:chExt cx="4368" cy="2592"/>
          </a:xfrm>
        </p:grpSpPr>
        <p:sp>
          <p:nvSpPr>
            <p:cNvPr id="19"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0"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1"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2"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3"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4"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25"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26"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27"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12296" name="AutoShape 7"/>
          <p:cNvSpPr>
            <a:spLocks noChangeArrowheads="1"/>
          </p:cNvSpPr>
          <p:nvPr/>
        </p:nvSpPr>
        <p:spPr bwMode="auto">
          <a:xfrm>
            <a:off x="5638800" y="5334000"/>
            <a:ext cx="2895600" cy="838200"/>
          </a:xfrm>
          <a:prstGeom prst="wedgeRoundRectCallout">
            <a:avLst>
              <a:gd name="adj1" fmla="val 6083"/>
              <a:gd name="adj2" fmla="val -9488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jam my message?</a:t>
            </a:r>
          </a:p>
        </p:txBody>
      </p:sp>
      <p:sp>
        <p:nvSpPr>
          <p:cNvPr id="12297" name="AutoShape 9"/>
          <p:cNvSpPr>
            <a:spLocks noChangeArrowheads="1"/>
          </p:cNvSpPr>
          <p:nvPr/>
        </p:nvSpPr>
        <p:spPr bwMode="auto">
          <a:xfrm>
            <a:off x="685800" y="5334000"/>
            <a:ext cx="3124200" cy="838200"/>
          </a:xfrm>
          <a:prstGeom prst="wedgeRoundRectCallout">
            <a:avLst>
              <a:gd name="adj1" fmla="val -4269"/>
              <a:gd name="adj2" fmla="val -9507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forge my message?</a:t>
            </a:r>
          </a:p>
        </p:txBody>
      </p:sp>
      <p:sp>
        <p:nvSpPr>
          <p:cNvPr id="12298" name="AutoShape 11"/>
          <p:cNvSpPr>
            <a:spLocks noChangeArrowheads="1"/>
          </p:cNvSpPr>
          <p:nvPr/>
        </p:nvSpPr>
        <p:spPr bwMode="auto">
          <a:xfrm>
            <a:off x="5638800" y="1676400"/>
            <a:ext cx="2895600" cy="838200"/>
          </a:xfrm>
          <a:prstGeom prst="wedgeRoundRectCallout">
            <a:avLst>
              <a:gd name="adj1" fmla="val 2579"/>
              <a:gd name="adj2" fmla="val 109093"/>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change my message?</a:t>
            </a:r>
          </a:p>
        </p:txBody>
      </p:sp>
      <p:sp>
        <p:nvSpPr>
          <p:cNvPr id="12299" name="AutoShape 13"/>
          <p:cNvSpPr>
            <a:spLocks noChangeArrowheads="1"/>
          </p:cNvSpPr>
          <p:nvPr/>
        </p:nvSpPr>
        <p:spPr bwMode="auto">
          <a:xfrm>
            <a:off x="685800" y="1676400"/>
            <a:ext cx="3124200" cy="838200"/>
          </a:xfrm>
          <a:prstGeom prst="wedgeRoundRectCallout">
            <a:avLst>
              <a:gd name="adj1" fmla="val -5995"/>
              <a:gd name="adj2" fmla="val 12064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read my message?</a:t>
            </a:r>
          </a:p>
        </p:txBody>
      </p:sp>
      <p:sp>
        <p:nvSpPr>
          <p:cNvPr id="12291" name="Rectangle 24"/>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400" b="1" dirty="0">
                <a:solidFill>
                  <a:schemeClr val="tx2"/>
                </a:solidFill>
              </a:rPr>
              <a:t>Each goal is achievable when the good guys share secrets that the bad guys don’t know.</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3"/>
          <p:cNvGrpSpPr>
            <a:grpSpLocks/>
          </p:cNvGrpSpPr>
          <p:nvPr/>
        </p:nvGrpSpPr>
        <p:grpSpPr bwMode="auto">
          <a:xfrm>
            <a:off x="1219200" y="2057400"/>
            <a:ext cx="6934200" cy="4114800"/>
            <a:chOff x="720" y="1296"/>
            <a:chExt cx="4368" cy="2592"/>
          </a:xfrm>
        </p:grpSpPr>
        <p:sp>
          <p:nvSpPr>
            <p:cNvPr id="21"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2"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3"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4"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5"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6"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27"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28"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29"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13321" name="AutoShape 7"/>
          <p:cNvSpPr>
            <a:spLocks noChangeArrowheads="1"/>
          </p:cNvSpPr>
          <p:nvPr/>
        </p:nvSpPr>
        <p:spPr bwMode="auto">
          <a:xfrm>
            <a:off x="5638800" y="5334000"/>
            <a:ext cx="2895600" cy="838200"/>
          </a:xfrm>
          <a:prstGeom prst="wedgeRoundRectCallout">
            <a:avLst>
              <a:gd name="adj1" fmla="val 6083"/>
              <a:gd name="adj2" fmla="val -9488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jam my message?</a:t>
            </a:r>
          </a:p>
        </p:txBody>
      </p:sp>
      <p:sp>
        <p:nvSpPr>
          <p:cNvPr id="13322" name="AutoShape 9"/>
          <p:cNvSpPr>
            <a:spLocks noChangeArrowheads="1"/>
          </p:cNvSpPr>
          <p:nvPr/>
        </p:nvSpPr>
        <p:spPr bwMode="auto">
          <a:xfrm>
            <a:off x="685800" y="5334000"/>
            <a:ext cx="3124200" cy="838200"/>
          </a:xfrm>
          <a:prstGeom prst="wedgeRoundRectCallout">
            <a:avLst>
              <a:gd name="adj1" fmla="val -4269"/>
              <a:gd name="adj2" fmla="val -9507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forge my message?</a:t>
            </a:r>
          </a:p>
        </p:txBody>
      </p:sp>
      <p:sp>
        <p:nvSpPr>
          <p:cNvPr id="13323" name="AutoShape 11"/>
          <p:cNvSpPr>
            <a:spLocks noChangeArrowheads="1"/>
          </p:cNvSpPr>
          <p:nvPr/>
        </p:nvSpPr>
        <p:spPr bwMode="auto">
          <a:xfrm>
            <a:off x="5638800" y="1676400"/>
            <a:ext cx="2895600" cy="838200"/>
          </a:xfrm>
          <a:prstGeom prst="wedgeRoundRectCallout">
            <a:avLst>
              <a:gd name="adj1" fmla="val 2579"/>
              <a:gd name="adj2" fmla="val 109093"/>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change my message?</a:t>
            </a:r>
          </a:p>
        </p:txBody>
      </p:sp>
      <p:sp>
        <p:nvSpPr>
          <p:cNvPr id="13315" name="AutoShape 17"/>
          <p:cNvSpPr>
            <a:spLocks noChangeArrowheads="1"/>
          </p:cNvSpPr>
          <p:nvPr/>
        </p:nvSpPr>
        <p:spPr bwMode="auto">
          <a:xfrm>
            <a:off x="696913" y="1677988"/>
            <a:ext cx="3124200" cy="838200"/>
          </a:xfrm>
          <a:prstGeom prst="wedgeRoundRectCallout">
            <a:avLst>
              <a:gd name="adj1" fmla="val -5588"/>
              <a:gd name="adj2" fmla="val 122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Encryption using</a:t>
            </a:r>
          </a:p>
          <a:p>
            <a:r>
              <a:rPr lang="en-US">
                <a:solidFill>
                  <a:srgbClr val="000000"/>
                </a:solidFill>
                <a:latin typeface="Tahoma" pitchFamily="34" charset="0"/>
              </a:rPr>
              <a:t>symmetric cryptography</a:t>
            </a:r>
          </a:p>
        </p:txBody>
      </p:sp>
      <p:sp>
        <p:nvSpPr>
          <p:cNvPr id="19" name="Rectangle 24"/>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400" b="1" dirty="0">
                <a:solidFill>
                  <a:schemeClr val="tx2"/>
                </a:solidFill>
              </a:rPr>
              <a:t>Each goal is achievable when the good guys share secrets that the bad guys don’t know.</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3"/>
          <p:cNvGrpSpPr>
            <a:grpSpLocks/>
          </p:cNvGrpSpPr>
          <p:nvPr/>
        </p:nvGrpSpPr>
        <p:grpSpPr bwMode="auto">
          <a:xfrm>
            <a:off x="1219200" y="2057400"/>
            <a:ext cx="6934200" cy="4114800"/>
            <a:chOff x="720" y="1296"/>
            <a:chExt cx="4368" cy="2592"/>
          </a:xfrm>
        </p:grpSpPr>
        <p:sp>
          <p:nvSpPr>
            <p:cNvPr id="22"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3"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4"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5"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6"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7"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28"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29"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30"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14346" name="AutoShape 7"/>
          <p:cNvSpPr>
            <a:spLocks noChangeArrowheads="1"/>
          </p:cNvSpPr>
          <p:nvPr/>
        </p:nvSpPr>
        <p:spPr bwMode="auto">
          <a:xfrm>
            <a:off x="5638800" y="5334000"/>
            <a:ext cx="2895600" cy="838200"/>
          </a:xfrm>
          <a:prstGeom prst="wedgeRoundRectCallout">
            <a:avLst>
              <a:gd name="adj1" fmla="val 6083"/>
              <a:gd name="adj2" fmla="val -9488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jam my message?</a:t>
            </a:r>
          </a:p>
        </p:txBody>
      </p:sp>
      <p:sp>
        <p:nvSpPr>
          <p:cNvPr id="14347" name="AutoShape 9"/>
          <p:cNvSpPr>
            <a:spLocks noChangeArrowheads="1"/>
          </p:cNvSpPr>
          <p:nvPr/>
        </p:nvSpPr>
        <p:spPr bwMode="auto">
          <a:xfrm>
            <a:off x="685800" y="5334000"/>
            <a:ext cx="3124200" cy="838200"/>
          </a:xfrm>
          <a:prstGeom prst="wedgeRoundRectCallout">
            <a:avLst>
              <a:gd name="adj1" fmla="val -4269"/>
              <a:gd name="adj2" fmla="val -9507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forge my message?</a:t>
            </a:r>
          </a:p>
        </p:txBody>
      </p:sp>
      <p:sp>
        <p:nvSpPr>
          <p:cNvPr id="14339" name="AutoShape 17"/>
          <p:cNvSpPr>
            <a:spLocks noChangeArrowheads="1"/>
          </p:cNvSpPr>
          <p:nvPr/>
        </p:nvSpPr>
        <p:spPr bwMode="auto">
          <a:xfrm>
            <a:off x="696913" y="1677988"/>
            <a:ext cx="3124200" cy="838200"/>
          </a:xfrm>
          <a:prstGeom prst="wedgeRoundRectCallout">
            <a:avLst>
              <a:gd name="adj1" fmla="val -5588"/>
              <a:gd name="adj2" fmla="val 122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Encryption using</a:t>
            </a:r>
          </a:p>
          <a:p>
            <a:r>
              <a:rPr lang="en-US">
                <a:solidFill>
                  <a:srgbClr val="000000"/>
                </a:solidFill>
                <a:latin typeface="Tahoma" pitchFamily="34" charset="0"/>
              </a:rPr>
              <a:t>symmetric cryptography</a:t>
            </a:r>
          </a:p>
        </p:txBody>
      </p:sp>
      <p:sp>
        <p:nvSpPr>
          <p:cNvPr id="14341" name="AutoShape 14"/>
          <p:cNvSpPr>
            <a:spLocks noChangeArrowheads="1"/>
          </p:cNvSpPr>
          <p:nvPr/>
        </p:nvSpPr>
        <p:spPr bwMode="auto">
          <a:xfrm>
            <a:off x="5630863" y="1677988"/>
            <a:ext cx="2895600" cy="838200"/>
          </a:xfrm>
          <a:prstGeom prst="wedgeRoundRectCallout">
            <a:avLst>
              <a:gd name="adj1" fmla="val 1917"/>
              <a:gd name="adj2" fmla="val 111741"/>
              <a:gd name="adj3" fmla="val 16667"/>
            </a:avLst>
          </a:prstGeom>
          <a:solidFill>
            <a:srgbClr val="FFFF00"/>
          </a:solidFill>
          <a:ln w="28575">
            <a:solidFill>
              <a:srgbClr val="000000"/>
            </a:solidFill>
            <a:miter lim="800000"/>
            <a:headEnd/>
            <a:tailEnd/>
          </a:ln>
        </p:spPr>
        <p:txBody>
          <a:bodyPr anchor="ctr" anchorCtr="1"/>
          <a:lstStyle/>
          <a:p>
            <a:pPr algn="ctr"/>
            <a:r>
              <a:rPr lang="en-US">
                <a:solidFill>
                  <a:srgbClr val="000000"/>
                </a:solidFill>
                <a:latin typeface="Tahoma" pitchFamily="34" charset="0"/>
              </a:rPr>
              <a:t>Hash functions,</a:t>
            </a:r>
          </a:p>
          <a:p>
            <a:pPr algn="ctr"/>
            <a:r>
              <a:rPr lang="en-US">
                <a:solidFill>
                  <a:srgbClr val="000000"/>
                </a:solidFill>
                <a:latin typeface="Tahoma" pitchFamily="34" charset="0"/>
              </a:rPr>
              <a:t>message digests</a:t>
            </a:r>
          </a:p>
        </p:txBody>
      </p:sp>
      <p:sp>
        <p:nvSpPr>
          <p:cNvPr id="20" name="Rectangle 24"/>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400" b="1" dirty="0">
                <a:solidFill>
                  <a:schemeClr val="tx2"/>
                </a:solidFill>
              </a:rPr>
              <a:t>Each goal is achievable when the good guys share secrets that the bad guys don’t know.</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3"/>
          <p:cNvGrpSpPr>
            <a:grpSpLocks/>
          </p:cNvGrpSpPr>
          <p:nvPr/>
        </p:nvGrpSpPr>
        <p:grpSpPr bwMode="auto">
          <a:xfrm>
            <a:off x="1219200" y="2057400"/>
            <a:ext cx="6934200" cy="4114800"/>
            <a:chOff x="720" y="1296"/>
            <a:chExt cx="4368" cy="2592"/>
          </a:xfrm>
        </p:grpSpPr>
        <p:sp>
          <p:nvSpPr>
            <p:cNvPr id="23"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4"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5"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6"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7"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8"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29"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30"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31"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15371" name="AutoShape 7"/>
          <p:cNvSpPr>
            <a:spLocks noChangeArrowheads="1"/>
          </p:cNvSpPr>
          <p:nvPr/>
        </p:nvSpPr>
        <p:spPr bwMode="auto">
          <a:xfrm>
            <a:off x="5638800" y="5334000"/>
            <a:ext cx="2895600" cy="838200"/>
          </a:xfrm>
          <a:prstGeom prst="wedgeRoundRectCallout">
            <a:avLst>
              <a:gd name="adj1" fmla="val 6083"/>
              <a:gd name="adj2" fmla="val -94884"/>
              <a:gd name="adj3" fmla="val 16667"/>
            </a:avLst>
          </a:prstGeom>
          <a:solidFill>
            <a:srgbClr val="FF0000"/>
          </a:solidFill>
          <a:ln w="28575">
            <a:solidFill>
              <a:srgbClr val="000000"/>
            </a:solidFill>
            <a:miter lim="800000"/>
            <a:headEnd/>
            <a:tailEnd/>
          </a:ln>
        </p:spPr>
        <p:txBody>
          <a:bodyPr/>
          <a:lstStyle/>
          <a:p>
            <a:r>
              <a:rPr lang="en-US">
                <a:solidFill>
                  <a:srgbClr val="000000"/>
                </a:solidFill>
                <a:latin typeface="Tahoma" pitchFamily="34" charset="0"/>
              </a:rPr>
              <a:t>Can the bad guys jam my message?</a:t>
            </a:r>
          </a:p>
        </p:txBody>
      </p:sp>
      <p:sp>
        <p:nvSpPr>
          <p:cNvPr id="15363" name="AutoShape 17"/>
          <p:cNvSpPr>
            <a:spLocks noChangeArrowheads="1"/>
          </p:cNvSpPr>
          <p:nvPr/>
        </p:nvSpPr>
        <p:spPr bwMode="auto">
          <a:xfrm>
            <a:off x="696913" y="1677988"/>
            <a:ext cx="3124200" cy="838200"/>
          </a:xfrm>
          <a:prstGeom prst="wedgeRoundRectCallout">
            <a:avLst>
              <a:gd name="adj1" fmla="val -5588"/>
              <a:gd name="adj2" fmla="val 122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Encryption using</a:t>
            </a:r>
          </a:p>
          <a:p>
            <a:r>
              <a:rPr lang="en-US">
                <a:solidFill>
                  <a:srgbClr val="000000"/>
                </a:solidFill>
                <a:latin typeface="Tahoma" pitchFamily="34" charset="0"/>
              </a:rPr>
              <a:t>symmetric cryptography</a:t>
            </a:r>
          </a:p>
        </p:txBody>
      </p:sp>
      <p:sp>
        <p:nvSpPr>
          <p:cNvPr id="15365" name="AutoShape 14"/>
          <p:cNvSpPr>
            <a:spLocks noChangeArrowheads="1"/>
          </p:cNvSpPr>
          <p:nvPr/>
        </p:nvSpPr>
        <p:spPr bwMode="auto">
          <a:xfrm>
            <a:off x="5630863" y="1677988"/>
            <a:ext cx="2895600" cy="838200"/>
          </a:xfrm>
          <a:prstGeom prst="wedgeRoundRectCallout">
            <a:avLst>
              <a:gd name="adj1" fmla="val 1917"/>
              <a:gd name="adj2" fmla="val 111741"/>
              <a:gd name="adj3" fmla="val 16667"/>
            </a:avLst>
          </a:prstGeom>
          <a:solidFill>
            <a:srgbClr val="FFFF00"/>
          </a:solidFill>
          <a:ln w="28575">
            <a:solidFill>
              <a:srgbClr val="000000"/>
            </a:solidFill>
            <a:miter lim="800000"/>
            <a:headEnd/>
            <a:tailEnd/>
          </a:ln>
        </p:spPr>
        <p:txBody>
          <a:bodyPr anchor="ctr" anchorCtr="1"/>
          <a:lstStyle/>
          <a:p>
            <a:pPr algn="ctr"/>
            <a:r>
              <a:rPr lang="en-US">
                <a:solidFill>
                  <a:srgbClr val="000000"/>
                </a:solidFill>
                <a:latin typeface="Tahoma" pitchFamily="34" charset="0"/>
              </a:rPr>
              <a:t>Hash functions,</a:t>
            </a:r>
          </a:p>
          <a:p>
            <a:pPr algn="ctr"/>
            <a:r>
              <a:rPr lang="en-US">
                <a:solidFill>
                  <a:srgbClr val="000000"/>
                </a:solidFill>
                <a:latin typeface="Tahoma" pitchFamily="34" charset="0"/>
              </a:rPr>
              <a:t>message digests</a:t>
            </a:r>
          </a:p>
        </p:txBody>
      </p:sp>
      <p:sp>
        <p:nvSpPr>
          <p:cNvPr id="15366" name="AutoShape 11"/>
          <p:cNvSpPr>
            <a:spLocks noChangeArrowheads="1"/>
          </p:cNvSpPr>
          <p:nvPr/>
        </p:nvSpPr>
        <p:spPr bwMode="auto">
          <a:xfrm>
            <a:off x="687388" y="5326063"/>
            <a:ext cx="3124200" cy="838200"/>
          </a:xfrm>
          <a:prstGeom prst="wedgeRoundRectCallout">
            <a:avLst>
              <a:gd name="adj1" fmla="val -4218"/>
              <a:gd name="adj2" fmla="val -93560"/>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Passwords, MACs</a:t>
            </a:r>
          </a:p>
        </p:txBody>
      </p:sp>
      <p:sp>
        <p:nvSpPr>
          <p:cNvPr id="21" name="Rectangle 24"/>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400" b="1" dirty="0">
                <a:solidFill>
                  <a:schemeClr val="tx2"/>
                </a:solidFill>
              </a:rPr>
              <a:t>Each goal is achievable when the good guys share secrets that the bad guys don’t know.</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a:grpSpLocks/>
          </p:cNvGrpSpPr>
          <p:nvPr/>
        </p:nvGrpSpPr>
        <p:grpSpPr bwMode="auto">
          <a:xfrm>
            <a:off x="1219200" y="2057400"/>
            <a:ext cx="6934200" cy="4114800"/>
            <a:chOff x="720" y="1296"/>
            <a:chExt cx="4368" cy="2592"/>
          </a:xfrm>
        </p:grpSpPr>
        <p:sp>
          <p:nvSpPr>
            <p:cNvPr id="24"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5"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6"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7"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8"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9"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30"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31"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32"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16387" name="AutoShape 17"/>
          <p:cNvSpPr>
            <a:spLocks noChangeArrowheads="1"/>
          </p:cNvSpPr>
          <p:nvPr/>
        </p:nvSpPr>
        <p:spPr bwMode="auto">
          <a:xfrm>
            <a:off x="696913" y="1677988"/>
            <a:ext cx="3124200" cy="838200"/>
          </a:xfrm>
          <a:prstGeom prst="wedgeRoundRectCallout">
            <a:avLst>
              <a:gd name="adj1" fmla="val -5588"/>
              <a:gd name="adj2" fmla="val 122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Encryption using</a:t>
            </a:r>
          </a:p>
          <a:p>
            <a:r>
              <a:rPr lang="en-US">
                <a:solidFill>
                  <a:srgbClr val="000000"/>
                </a:solidFill>
                <a:latin typeface="Tahoma" pitchFamily="34" charset="0"/>
              </a:rPr>
              <a:t>symmetric cryptography</a:t>
            </a:r>
          </a:p>
        </p:txBody>
      </p:sp>
      <p:sp>
        <p:nvSpPr>
          <p:cNvPr id="16389" name="AutoShape 14"/>
          <p:cNvSpPr>
            <a:spLocks noChangeArrowheads="1"/>
          </p:cNvSpPr>
          <p:nvPr/>
        </p:nvSpPr>
        <p:spPr bwMode="auto">
          <a:xfrm>
            <a:off x="5630863" y="1677988"/>
            <a:ext cx="2895600" cy="838200"/>
          </a:xfrm>
          <a:prstGeom prst="wedgeRoundRectCallout">
            <a:avLst>
              <a:gd name="adj1" fmla="val 1917"/>
              <a:gd name="adj2" fmla="val 111741"/>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Hash functions,</a:t>
            </a:r>
          </a:p>
          <a:p>
            <a:r>
              <a:rPr lang="en-US">
                <a:solidFill>
                  <a:srgbClr val="000000"/>
                </a:solidFill>
                <a:latin typeface="Tahoma" pitchFamily="34" charset="0"/>
              </a:rPr>
              <a:t>message digests</a:t>
            </a:r>
          </a:p>
        </p:txBody>
      </p:sp>
      <p:sp>
        <p:nvSpPr>
          <p:cNvPr id="16390" name="AutoShape 11"/>
          <p:cNvSpPr>
            <a:spLocks noChangeArrowheads="1"/>
          </p:cNvSpPr>
          <p:nvPr/>
        </p:nvSpPr>
        <p:spPr bwMode="auto">
          <a:xfrm>
            <a:off x="687388" y="5326063"/>
            <a:ext cx="3124200" cy="838200"/>
          </a:xfrm>
          <a:prstGeom prst="wedgeRoundRectCallout">
            <a:avLst>
              <a:gd name="adj1" fmla="val -4218"/>
              <a:gd name="adj2" fmla="val -93560"/>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Passwords, MACs</a:t>
            </a:r>
          </a:p>
        </p:txBody>
      </p:sp>
      <p:sp>
        <p:nvSpPr>
          <p:cNvPr id="16391" name="AutoShape 8"/>
          <p:cNvSpPr>
            <a:spLocks noChangeArrowheads="1"/>
          </p:cNvSpPr>
          <p:nvPr/>
        </p:nvSpPr>
        <p:spPr bwMode="auto">
          <a:xfrm>
            <a:off x="5640388" y="5345113"/>
            <a:ext cx="2895600" cy="838200"/>
          </a:xfrm>
          <a:prstGeom prst="wedgeRoundRectCallout">
            <a:avLst>
              <a:gd name="adj1" fmla="val 5426"/>
              <a:gd name="adj2" fmla="val -97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High directionality and/or spread spectrum</a:t>
            </a:r>
          </a:p>
        </p:txBody>
      </p:sp>
      <p:sp>
        <p:nvSpPr>
          <p:cNvPr id="22" name="Rectangle 24"/>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400" b="1" dirty="0">
                <a:solidFill>
                  <a:schemeClr val="tx2"/>
                </a:solidFill>
              </a:rPr>
              <a:t>Each goal is achievable when the good guys share secrets that the bad guys don’t know.</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 concurrent codec combines</a:t>
            </a:r>
            <a:br>
              <a:rPr lang="en-US" sz="3600" dirty="0" smtClean="0"/>
            </a:br>
            <a:r>
              <a:rPr lang="en-US" sz="3600" dirty="0" smtClean="0"/>
              <a:t>channel coding and spectrum spreading</a:t>
            </a:r>
            <a:endParaRPr lang="en-US" sz="3600" dirty="0"/>
          </a:p>
        </p:txBody>
      </p:sp>
      <p:pic>
        <p:nvPicPr>
          <p:cNvPr id="271363" name="Picture 3" descr="D:\UCCS\PhD\DISSERTATION\cc_system.png"/>
          <p:cNvPicPr>
            <a:picLocks noChangeAspect="1" noChangeArrowheads="1"/>
          </p:cNvPicPr>
          <p:nvPr/>
        </p:nvPicPr>
        <p:blipFill>
          <a:blip r:embed="rId2"/>
          <a:srcRect/>
          <a:stretch>
            <a:fillRect/>
          </a:stretch>
        </p:blipFill>
        <p:spPr bwMode="auto">
          <a:xfrm>
            <a:off x="381000" y="3581400"/>
            <a:ext cx="8366760" cy="1697355"/>
          </a:xfrm>
          <a:prstGeom prst="rect">
            <a:avLst/>
          </a:prstGeom>
          <a:noFill/>
        </p:spPr>
      </p:pic>
      <p:pic>
        <p:nvPicPr>
          <p:cNvPr id="271364" name="Picture 4" descr="D:\UCCS\PhD\DISSERTATION\ss_system.png"/>
          <p:cNvPicPr>
            <a:picLocks noChangeAspect="1" noChangeArrowheads="1"/>
          </p:cNvPicPr>
          <p:nvPr/>
        </p:nvPicPr>
        <p:blipFill>
          <a:blip r:embed="rId3"/>
          <a:srcRect/>
          <a:stretch>
            <a:fillRect/>
          </a:stretch>
        </p:blipFill>
        <p:spPr bwMode="auto">
          <a:xfrm>
            <a:off x="381000" y="1828800"/>
            <a:ext cx="8373047" cy="1794224"/>
          </a:xfrm>
          <a:prstGeom prst="rect">
            <a:avLst/>
          </a:prstGeom>
          <a:noFill/>
        </p:spPr>
      </p:pic>
      <p:sp>
        <p:nvSpPr>
          <p:cNvPr id="6" name="Rounded Rectangle 5"/>
          <p:cNvSpPr/>
          <p:nvPr/>
        </p:nvSpPr>
        <p:spPr bwMode="auto">
          <a:xfrm>
            <a:off x="3962400" y="2286000"/>
            <a:ext cx="2362200" cy="2667000"/>
          </a:xfrm>
          <a:prstGeom prst="roundRect">
            <a:avLst/>
          </a:prstGeom>
          <a:noFill/>
          <a:ln w="254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7" name="TextBox 6"/>
          <p:cNvSpPr txBox="1"/>
          <p:nvPr/>
        </p:nvSpPr>
        <p:spPr>
          <a:xfrm>
            <a:off x="381000" y="5334000"/>
            <a:ext cx="8382000" cy="1323439"/>
          </a:xfrm>
          <a:prstGeom prst="rect">
            <a:avLst/>
          </a:prstGeom>
          <a:noFill/>
        </p:spPr>
        <p:txBody>
          <a:bodyPr wrap="square" rtlCol="0">
            <a:spAutoFit/>
          </a:bodyPr>
          <a:lstStyle/>
          <a:p>
            <a:r>
              <a:rPr lang="en-US" sz="2000" dirty="0" smtClean="0"/>
              <a:t>The spreading code defines a channel that depends on the message.</a:t>
            </a:r>
          </a:p>
          <a:p>
            <a:r>
              <a:rPr lang="en-US" sz="2000" dirty="0" smtClean="0"/>
              <a:t>An attacker must know the spreading code and the message to find the channel. </a:t>
            </a:r>
          </a:p>
          <a:p>
            <a:r>
              <a:rPr lang="en-US" sz="2000" dirty="0" smtClean="0"/>
              <a:t>The receiver must merely detect that a message’s channel is in use.</a:t>
            </a:r>
          </a:p>
          <a:p>
            <a:r>
              <a:rPr lang="en-US" sz="2000" dirty="0" smtClean="0"/>
              <a:t>Asymmetric channels make suppressing channel activity very difficult.</a:t>
            </a:r>
            <a:endParaRPr lang="en-US" sz="20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1219200" y="2057400"/>
            <a:ext cx="6934200" cy="4114800"/>
            <a:chOff x="720" y="1296"/>
            <a:chExt cx="4368" cy="2592"/>
          </a:xfrm>
        </p:grpSpPr>
        <p:sp>
          <p:nvSpPr>
            <p:cNvPr id="24"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5"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6"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7"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8"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9"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30"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31"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32"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16387" name="AutoShape 17"/>
          <p:cNvSpPr>
            <a:spLocks noChangeArrowheads="1"/>
          </p:cNvSpPr>
          <p:nvPr/>
        </p:nvSpPr>
        <p:spPr bwMode="auto">
          <a:xfrm>
            <a:off x="696913" y="1677988"/>
            <a:ext cx="3124200" cy="838200"/>
          </a:xfrm>
          <a:prstGeom prst="wedgeRoundRectCallout">
            <a:avLst>
              <a:gd name="adj1" fmla="val -5588"/>
              <a:gd name="adj2" fmla="val 122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Encryption using</a:t>
            </a:r>
          </a:p>
          <a:p>
            <a:r>
              <a:rPr lang="en-US">
                <a:solidFill>
                  <a:srgbClr val="000000"/>
                </a:solidFill>
                <a:latin typeface="Tahoma" pitchFamily="34" charset="0"/>
              </a:rPr>
              <a:t>symmetric cryptography</a:t>
            </a:r>
          </a:p>
        </p:txBody>
      </p:sp>
      <p:sp>
        <p:nvSpPr>
          <p:cNvPr id="16389" name="AutoShape 14"/>
          <p:cNvSpPr>
            <a:spLocks noChangeArrowheads="1"/>
          </p:cNvSpPr>
          <p:nvPr/>
        </p:nvSpPr>
        <p:spPr bwMode="auto">
          <a:xfrm>
            <a:off x="5630863" y="1677988"/>
            <a:ext cx="2895600" cy="838200"/>
          </a:xfrm>
          <a:prstGeom prst="wedgeRoundRectCallout">
            <a:avLst>
              <a:gd name="adj1" fmla="val 1917"/>
              <a:gd name="adj2" fmla="val 111741"/>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Hash functions,</a:t>
            </a:r>
          </a:p>
          <a:p>
            <a:r>
              <a:rPr lang="en-US">
                <a:solidFill>
                  <a:srgbClr val="000000"/>
                </a:solidFill>
                <a:latin typeface="Tahoma" pitchFamily="34" charset="0"/>
              </a:rPr>
              <a:t>message digests</a:t>
            </a:r>
          </a:p>
        </p:txBody>
      </p:sp>
      <p:sp>
        <p:nvSpPr>
          <p:cNvPr id="16390" name="AutoShape 11"/>
          <p:cNvSpPr>
            <a:spLocks noChangeArrowheads="1"/>
          </p:cNvSpPr>
          <p:nvPr/>
        </p:nvSpPr>
        <p:spPr bwMode="auto">
          <a:xfrm>
            <a:off x="687388" y="5326063"/>
            <a:ext cx="3124200" cy="838200"/>
          </a:xfrm>
          <a:prstGeom prst="wedgeRoundRectCallout">
            <a:avLst>
              <a:gd name="adj1" fmla="val -4218"/>
              <a:gd name="adj2" fmla="val -93560"/>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Passwords, MACs</a:t>
            </a:r>
          </a:p>
        </p:txBody>
      </p:sp>
      <p:sp>
        <p:nvSpPr>
          <p:cNvPr id="16391" name="AutoShape 8"/>
          <p:cNvSpPr>
            <a:spLocks noChangeArrowheads="1"/>
          </p:cNvSpPr>
          <p:nvPr/>
        </p:nvSpPr>
        <p:spPr bwMode="auto">
          <a:xfrm>
            <a:off x="5640388" y="5345113"/>
            <a:ext cx="2895600" cy="838200"/>
          </a:xfrm>
          <a:prstGeom prst="wedgeRoundRectCallout">
            <a:avLst>
              <a:gd name="adj1" fmla="val 5426"/>
              <a:gd name="adj2" fmla="val -97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High directionality and/or spread spectrum</a:t>
            </a:r>
          </a:p>
        </p:txBody>
      </p:sp>
      <p:sp>
        <p:nvSpPr>
          <p:cNvPr id="22" name="Rectangle 24"/>
          <p:cNvSpPr>
            <a:spLocks noChangeArrowheads="1"/>
          </p:cNvSpPr>
          <p:nvPr/>
        </p:nvSpPr>
        <p:spPr bwMode="auto">
          <a:xfrm>
            <a:off x="1600200" y="0"/>
            <a:ext cx="7086600" cy="1431925"/>
          </a:xfrm>
          <a:prstGeom prst="rect">
            <a:avLst/>
          </a:prstGeom>
          <a:noFill/>
          <a:ln w="9525">
            <a:noFill/>
            <a:miter lim="800000"/>
            <a:headEnd/>
            <a:tailEnd/>
          </a:ln>
        </p:spPr>
        <p:txBody>
          <a:bodyPr anchor="ctr"/>
          <a:lstStyle/>
          <a:p>
            <a:pPr algn="ctr"/>
            <a:r>
              <a:rPr lang="en-US" sz="2400" b="1" dirty="0">
                <a:solidFill>
                  <a:schemeClr val="tx2"/>
                </a:solidFill>
              </a:rPr>
              <a:t>Each goal is achievable when the good guys share secrets that the bad guys don’t know.</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3"/>
          <p:cNvGrpSpPr>
            <a:grpSpLocks/>
          </p:cNvGrpSpPr>
          <p:nvPr/>
        </p:nvGrpSpPr>
        <p:grpSpPr bwMode="auto">
          <a:xfrm>
            <a:off x="1219200" y="2057400"/>
            <a:ext cx="6934200" cy="4114800"/>
            <a:chOff x="720" y="1296"/>
            <a:chExt cx="4368" cy="2592"/>
          </a:xfrm>
        </p:grpSpPr>
        <p:sp>
          <p:nvSpPr>
            <p:cNvPr id="23"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4"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5"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6"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7"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8"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29"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30"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31"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32778" name="AutoShape 8"/>
          <p:cNvSpPr>
            <a:spLocks noChangeArrowheads="1"/>
          </p:cNvSpPr>
          <p:nvPr/>
        </p:nvSpPr>
        <p:spPr bwMode="auto">
          <a:xfrm>
            <a:off x="5638800" y="5334000"/>
            <a:ext cx="2895600" cy="838200"/>
          </a:xfrm>
          <a:prstGeom prst="wedgeRoundRectCallout">
            <a:avLst>
              <a:gd name="adj1" fmla="val 5426"/>
              <a:gd name="adj2" fmla="val -97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High directionality and/or spread spectrum</a:t>
            </a:r>
          </a:p>
        </p:txBody>
      </p:sp>
      <p:sp>
        <p:nvSpPr>
          <p:cNvPr id="32780" name="AutoShape 11"/>
          <p:cNvSpPr>
            <a:spLocks noChangeArrowheads="1"/>
          </p:cNvSpPr>
          <p:nvPr/>
        </p:nvSpPr>
        <p:spPr bwMode="auto">
          <a:xfrm>
            <a:off x="685800" y="5334000"/>
            <a:ext cx="3124200" cy="838200"/>
          </a:xfrm>
          <a:prstGeom prst="wedgeRoundRectCallout">
            <a:avLst>
              <a:gd name="adj1" fmla="val -4218"/>
              <a:gd name="adj2" fmla="val -93560"/>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Passwords, MACs</a:t>
            </a:r>
          </a:p>
        </p:txBody>
      </p:sp>
      <p:sp>
        <p:nvSpPr>
          <p:cNvPr id="32782" name="AutoShape 14"/>
          <p:cNvSpPr>
            <a:spLocks noChangeArrowheads="1"/>
          </p:cNvSpPr>
          <p:nvPr/>
        </p:nvSpPr>
        <p:spPr bwMode="auto">
          <a:xfrm>
            <a:off x="5638800" y="1676400"/>
            <a:ext cx="2895600" cy="838200"/>
          </a:xfrm>
          <a:prstGeom prst="wedgeRoundRectCallout">
            <a:avLst>
              <a:gd name="adj1" fmla="val 1917"/>
              <a:gd name="adj2" fmla="val 111741"/>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Hash functions,</a:t>
            </a:r>
          </a:p>
          <a:p>
            <a:r>
              <a:rPr lang="en-US">
                <a:solidFill>
                  <a:srgbClr val="000000"/>
                </a:solidFill>
                <a:latin typeface="Tahoma" pitchFamily="34" charset="0"/>
              </a:rPr>
              <a:t>message digests</a:t>
            </a:r>
          </a:p>
        </p:txBody>
      </p:sp>
      <p:sp>
        <p:nvSpPr>
          <p:cNvPr id="32771" name="Rectangle 25"/>
          <p:cNvSpPr>
            <a:spLocks noChangeArrowheads="1"/>
          </p:cNvSpPr>
          <p:nvPr/>
        </p:nvSpPr>
        <p:spPr bwMode="auto">
          <a:xfrm>
            <a:off x="1676400" y="0"/>
            <a:ext cx="6629400" cy="1431925"/>
          </a:xfrm>
          <a:prstGeom prst="rect">
            <a:avLst/>
          </a:prstGeom>
          <a:noFill/>
          <a:ln w="9525">
            <a:noFill/>
            <a:miter lim="800000"/>
            <a:headEnd/>
            <a:tailEnd/>
          </a:ln>
        </p:spPr>
        <p:txBody>
          <a:bodyPr anchor="ctr"/>
          <a:lstStyle/>
          <a:p>
            <a:pPr algn="ctr"/>
            <a:r>
              <a:rPr lang="en-US" sz="2400" b="1" dirty="0">
                <a:solidFill>
                  <a:schemeClr val="tx2"/>
                </a:solidFill>
              </a:rPr>
              <a:t>If a shared secret is not available</a:t>
            </a:r>
            <a:r>
              <a:rPr lang="en-US" sz="2400" b="1" dirty="0" smtClean="0">
                <a:solidFill>
                  <a:schemeClr val="tx2"/>
                </a:solidFill>
              </a:rPr>
              <a:t>,</a:t>
            </a:r>
          </a:p>
          <a:p>
            <a:pPr algn="ctr"/>
            <a:r>
              <a:rPr lang="en-US" sz="2400" b="1" dirty="0" smtClean="0">
                <a:solidFill>
                  <a:schemeClr val="tx2"/>
                </a:solidFill>
              </a:rPr>
              <a:t>a </a:t>
            </a:r>
            <a:r>
              <a:rPr lang="en-US" sz="2400" b="1" dirty="0">
                <a:solidFill>
                  <a:schemeClr val="tx2"/>
                </a:solidFill>
              </a:rPr>
              <a:t>hole emerges for </a:t>
            </a:r>
            <a:r>
              <a:rPr lang="en-US" sz="2400" b="1" dirty="0" err="1">
                <a:solidFill>
                  <a:schemeClr val="tx2"/>
                </a:solidFill>
              </a:rPr>
              <a:t>omnidirectional</a:t>
            </a:r>
            <a:r>
              <a:rPr lang="en-US" sz="2400" b="1" dirty="0">
                <a:solidFill>
                  <a:schemeClr val="tx2"/>
                </a:solidFill>
              </a:rPr>
              <a:t> links.</a:t>
            </a:r>
          </a:p>
        </p:txBody>
      </p:sp>
      <p:sp>
        <p:nvSpPr>
          <p:cNvPr id="32772" name="AutoShape 18"/>
          <p:cNvSpPr>
            <a:spLocks noChangeArrowheads="1"/>
          </p:cNvSpPr>
          <p:nvPr/>
        </p:nvSpPr>
        <p:spPr bwMode="auto">
          <a:xfrm>
            <a:off x="687388" y="1677988"/>
            <a:ext cx="3124200" cy="838200"/>
          </a:xfrm>
          <a:prstGeom prst="wedgeRoundRectCallout">
            <a:avLst>
              <a:gd name="adj1" fmla="val -5588"/>
              <a:gd name="adj2" fmla="val 122157"/>
              <a:gd name="adj3" fmla="val 16667"/>
            </a:avLst>
          </a:prstGeom>
          <a:solidFill>
            <a:srgbClr val="00FF00"/>
          </a:solidFill>
          <a:ln w="28575">
            <a:solidFill>
              <a:srgbClr val="000000"/>
            </a:solidFill>
            <a:miter lim="800000"/>
            <a:headEnd/>
            <a:tailEnd/>
          </a:ln>
        </p:spPr>
        <p:txBody>
          <a:bodyPr anchor="ctr" anchorCtr="1"/>
          <a:lstStyle/>
          <a:p>
            <a:r>
              <a:rPr lang="en-US">
                <a:solidFill>
                  <a:srgbClr val="000000"/>
                </a:solidFill>
                <a:latin typeface="Tahoma" pitchFamily="34" charset="0"/>
              </a:rPr>
              <a:t>Encryption using</a:t>
            </a:r>
          </a:p>
          <a:p>
            <a:r>
              <a:rPr lang="en-US">
                <a:solidFill>
                  <a:srgbClr val="000000"/>
                </a:solidFill>
                <a:latin typeface="Tahoma" pitchFamily="34" charset="0"/>
              </a:rPr>
              <a:t>asymmetric cryptography</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a:grpSpLocks/>
          </p:cNvGrpSpPr>
          <p:nvPr/>
        </p:nvGrpSpPr>
        <p:grpSpPr bwMode="auto">
          <a:xfrm>
            <a:off x="1219200" y="2057400"/>
            <a:ext cx="6934200" cy="4114800"/>
            <a:chOff x="720" y="1296"/>
            <a:chExt cx="4368" cy="2592"/>
          </a:xfrm>
        </p:grpSpPr>
        <p:sp>
          <p:nvSpPr>
            <p:cNvPr id="24"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5"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6"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7"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8"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29"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30"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31"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32"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33803" name="AutoShape 8"/>
          <p:cNvSpPr>
            <a:spLocks noChangeArrowheads="1"/>
          </p:cNvSpPr>
          <p:nvPr/>
        </p:nvSpPr>
        <p:spPr bwMode="auto">
          <a:xfrm>
            <a:off x="5638800" y="5334000"/>
            <a:ext cx="2895600" cy="838200"/>
          </a:xfrm>
          <a:prstGeom prst="wedgeRoundRectCallout">
            <a:avLst>
              <a:gd name="adj1" fmla="val 5426"/>
              <a:gd name="adj2" fmla="val -97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High directionality and/or spread spectrum</a:t>
            </a:r>
          </a:p>
        </p:txBody>
      </p:sp>
      <p:sp>
        <p:nvSpPr>
          <p:cNvPr id="33805" name="AutoShape 11"/>
          <p:cNvSpPr>
            <a:spLocks noChangeArrowheads="1"/>
          </p:cNvSpPr>
          <p:nvPr/>
        </p:nvSpPr>
        <p:spPr bwMode="auto">
          <a:xfrm>
            <a:off x="685800" y="5334000"/>
            <a:ext cx="3124200" cy="838200"/>
          </a:xfrm>
          <a:prstGeom prst="wedgeRoundRectCallout">
            <a:avLst>
              <a:gd name="adj1" fmla="val -4218"/>
              <a:gd name="adj2" fmla="val -93560"/>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Passwords, MACs</a:t>
            </a:r>
          </a:p>
        </p:txBody>
      </p:sp>
      <p:sp>
        <p:nvSpPr>
          <p:cNvPr id="33796" name="AutoShape 18"/>
          <p:cNvSpPr>
            <a:spLocks noChangeArrowheads="1"/>
          </p:cNvSpPr>
          <p:nvPr/>
        </p:nvSpPr>
        <p:spPr bwMode="auto">
          <a:xfrm>
            <a:off x="687388" y="1677988"/>
            <a:ext cx="3124200" cy="838200"/>
          </a:xfrm>
          <a:prstGeom prst="wedgeRoundRectCallout">
            <a:avLst>
              <a:gd name="adj1" fmla="val -5588"/>
              <a:gd name="adj2" fmla="val 122157"/>
              <a:gd name="adj3" fmla="val 16667"/>
            </a:avLst>
          </a:prstGeom>
          <a:solidFill>
            <a:srgbClr val="00FF00"/>
          </a:solidFill>
          <a:ln w="28575">
            <a:solidFill>
              <a:srgbClr val="000000"/>
            </a:solidFill>
            <a:miter lim="800000"/>
            <a:headEnd/>
            <a:tailEnd/>
          </a:ln>
        </p:spPr>
        <p:txBody>
          <a:bodyPr anchor="ctr" anchorCtr="1"/>
          <a:lstStyle/>
          <a:p>
            <a:r>
              <a:rPr lang="en-US">
                <a:solidFill>
                  <a:srgbClr val="000000"/>
                </a:solidFill>
                <a:latin typeface="Tahoma" pitchFamily="34" charset="0"/>
              </a:rPr>
              <a:t>Encryption using</a:t>
            </a:r>
          </a:p>
          <a:p>
            <a:r>
              <a:rPr lang="en-US">
                <a:solidFill>
                  <a:srgbClr val="000000"/>
                </a:solidFill>
                <a:latin typeface="Tahoma" pitchFamily="34" charset="0"/>
              </a:rPr>
              <a:t>asymmetric cryptography</a:t>
            </a:r>
          </a:p>
        </p:txBody>
      </p:sp>
      <p:sp>
        <p:nvSpPr>
          <p:cNvPr id="33797" name="AutoShape 15"/>
          <p:cNvSpPr>
            <a:spLocks noChangeArrowheads="1"/>
          </p:cNvSpPr>
          <p:nvPr/>
        </p:nvSpPr>
        <p:spPr bwMode="auto">
          <a:xfrm>
            <a:off x="5640388" y="1677988"/>
            <a:ext cx="2895600" cy="838200"/>
          </a:xfrm>
          <a:prstGeom prst="wedgeRoundRectCallout">
            <a:avLst>
              <a:gd name="adj1" fmla="val 2028"/>
              <a:gd name="adj2" fmla="val 109468"/>
              <a:gd name="adj3" fmla="val 16667"/>
            </a:avLst>
          </a:prstGeom>
          <a:solidFill>
            <a:srgbClr val="00FF00"/>
          </a:solidFill>
          <a:ln w="28575">
            <a:solidFill>
              <a:srgbClr val="000000"/>
            </a:solidFill>
            <a:miter lim="800000"/>
            <a:headEnd/>
            <a:tailEnd/>
          </a:ln>
        </p:spPr>
        <p:txBody>
          <a:bodyPr anchor="ctr" anchorCtr="1"/>
          <a:lstStyle/>
          <a:p>
            <a:r>
              <a:rPr lang="en-US">
                <a:solidFill>
                  <a:srgbClr val="000000"/>
                </a:solidFill>
                <a:latin typeface="Tahoma" pitchFamily="34" charset="0"/>
              </a:rPr>
              <a:t>Digital Signatures</a:t>
            </a:r>
          </a:p>
        </p:txBody>
      </p:sp>
      <p:sp>
        <p:nvSpPr>
          <p:cNvPr id="33" name="Rectangle 25"/>
          <p:cNvSpPr>
            <a:spLocks noChangeArrowheads="1"/>
          </p:cNvSpPr>
          <p:nvPr/>
        </p:nvSpPr>
        <p:spPr bwMode="auto">
          <a:xfrm>
            <a:off x="1676400" y="0"/>
            <a:ext cx="6629400" cy="1431925"/>
          </a:xfrm>
          <a:prstGeom prst="rect">
            <a:avLst/>
          </a:prstGeom>
          <a:noFill/>
          <a:ln w="9525">
            <a:noFill/>
            <a:miter lim="800000"/>
            <a:headEnd/>
            <a:tailEnd/>
          </a:ln>
        </p:spPr>
        <p:txBody>
          <a:bodyPr anchor="ctr"/>
          <a:lstStyle/>
          <a:p>
            <a:pPr algn="ctr"/>
            <a:r>
              <a:rPr lang="en-US" sz="2400" b="1" dirty="0">
                <a:solidFill>
                  <a:schemeClr val="tx2"/>
                </a:solidFill>
              </a:rPr>
              <a:t>If a shared secret is not available</a:t>
            </a:r>
            <a:r>
              <a:rPr lang="en-US" sz="2400" b="1" dirty="0" smtClean="0">
                <a:solidFill>
                  <a:schemeClr val="tx2"/>
                </a:solidFill>
              </a:rPr>
              <a:t>,</a:t>
            </a:r>
          </a:p>
          <a:p>
            <a:pPr algn="ctr"/>
            <a:r>
              <a:rPr lang="en-US" sz="2400" b="1" dirty="0" smtClean="0">
                <a:solidFill>
                  <a:schemeClr val="tx2"/>
                </a:solidFill>
              </a:rPr>
              <a:t>a </a:t>
            </a:r>
            <a:r>
              <a:rPr lang="en-US" sz="2400" b="1" dirty="0">
                <a:solidFill>
                  <a:schemeClr val="tx2"/>
                </a:solidFill>
              </a:rPr>
              <a:t>hole emerges for </a:t>
            </a:r>
            <a:r>
              <a:rPr lang="en-US" sz="2400" b="1" dirty="0" err="1">
                <a:solidFill>
                  <a:schemeClr val="tx2"/>
                </a:solidFill>
              </a:rPr>
              <a:t>omnidirectional</a:t>
            </a:r>
            <a:r>
              <a:rPr lang="en-US" sz="2400" b="1" dirty="0">
                <a:solidFill>
                  <a:schemeClr val="tx2"/>
                </a:solidFill>
              </a:rPr>
              <a:t> links.</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a:grpSpLocks/>
          </p:cNvGrpSpPr>
          <p:nvPr/>
        </p:nvGrpSpPr>
        <p:grpSpPr bwMode="auto">
          <a:xfrm>
            <a:off x="1219200" y="2057400"/>
            <a:ext cx="6934200" cy="4114800"/>
            <a:chOff x="720" y="1296"/>
            <a:chExt cx="4368" cy="2592"/>
          </a:xfrm>
        </p:grpSpPr>
        <p:sp>
          <p:nvSpPr>
            <p:cNvPr id="25"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6"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7"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8"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9"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30"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31"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32"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33"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34828" name="AutoShape 8"/>
          <p:cNvSpPr>
            <a:spLocks noChangeArrowheads="1"/>
          </p:cNvSpPr>
          <p:nvPr/>
        </p:nvSpPr>
        <p:spPr bwMode="auto">
          <a:xfrm>
            <a:off x="5638800" y="5334000"/>
            <a:ext cx="2895600" cy="838200"/>
          </a:xfrm>
          <a:prstGeom prst="wedgeRoundRectCallout">
            <a:avLst>
              <a:gd name="adj1" fmla="val 5426"/>
              <a:gd name="adj2" fmla="val -97157"/>
              <a:gd name="adj3" fmla="val 16667"/>
            </a:avLst>
          </a:prstGeom>
          <a:solidFill>
            <a:srgbClr val="FFFF00"/>
          </a:solidFill>
          <a:ln w="28575">
            <a:solidFill>
              <a:srgbClr val="000000"/>
            </a:solidFill>
            <a:miter lim="800000"/>
            <a:headEnd/>
            <a:tailEnd/>
          </a:ln>
        </p:spPr>
        <p:txBody>
          <a:bodyPr anchor="ctr" anchorCtr="1"/>
          <a:lstStyle/>
          <a:p>
            <a:r>
              <a:rPr lang="en-US">
                <a:solidFill>
                  <a:srgbClr val="000000"/>
                </a:solidFill>
                <a:latin typeface="Tahoma" pitchFamily="34" charset="0"/>
              </a:rPr>
              <a:t>High directionality and/or spread spectrum</a:t>
            </a:r>
          </a:p>
        </p:txBody>
      </p:sp>
      <p:sp>
        <p:nvSpPr>
          <p:cNvPr id="34820" name="AutoShape 18"/>
          <p:cNvSpPr>
            <a:spLocks noChangeArrowheads="1"/>
          </p:cNvSpPr>
          <p:nvPr/>
        </p:nvSpPr>
        <p:spPr bwMode="auto">
          <a:xfrm>
            <a:off x="687388" y="1677988"/>
            <a:ext cx="3124200" cy="838200"/>
          </a:xfrm>
          <a:prstGeom prst="wedgeRoundRectCallout">
            <a:avLst>
              <a:gd name="adj1" fmla="val -5588"/>
              <a:gd name="adj2" fmla="val 122157"/>
              <a:gd name="adj3" fmla="val 16667"/>
            </a:avLst>
          </a:prstGeom>
          <a:solidFill>
            <a:srgbClr val="00FF00"/>
          </a:solidFill>
          <a:ln w="28575">
            <a:solidFill>
              <a:srgbClr val="000000"/>
            </a:solidFill>
            <a:miter lim="800000"/>
            <a:headEnd/>
            <a:tailEnd/>
          </a:ln>
        </p:spPr>
        <p:txBody>
          <a:bodyPr anchor="ctr" anchorCtr="1"/>
          <a:lstStyle/>
          <a:p>
            <a:r>
              <a:rPr lang="en-US">
                <a:solidFill>
                  <a:srgbClr val="000000"/>
                </a:solidFill>
                <a:latin typeface="Tahoma" pitchFamily="34" charset="0"/>
              </a:rPr>
              <a:t>Encryption using</a:t>
            </a:r>
          </a:p>
          <a:p>
            <a:r>
              <a:rPr lang="en-US">
                <a:solidFill>
                  <a:srgbClr val="000000"/>
                </a:solidFill>
                <a:latin typeface="Tahoma" pitchFamily="34" charset="0"/>
              </a:rPr>
              <a:t>asymmetric cryptography</a:t>
            </a:r>
          </a:p>
        </p:txBody>
      </p:sp>
      <p:sp>
        <p:nvSpPr>
          <p:cNvPr id="34821" name="AutoShape 15"/>
          <p:cNvSpPr>
            <a:spLocks noChangeArrowheads="1"/>
          </p:cNvSpPr>
          <p:nvPr/>
        </p:nvSpPr>
        <p:spPr bwMode="auto">
          <a:xfrm>
            <a:off x="5640388" y="1677988"/>
            <a:ext cx="2895600" cy="838200"/>
          </a:xfrm>
          <a:prstGeom prst="wedgeRoundRectCallout">
            <a:avLst>
              <a:gd name="adj1" fmla="val 2028"/>
              <a:gd name="adj2" fmla="val 109468"/>
              <a:gd name="adj3" fmla="val 16667"/>
            </a:avLst>
          </a:prstGeom>
          <a:solidFill>
            <a:srgbClr val="00FF00"/>
          </a:solidFill>
          <a:ln w="28575">
            <a:solidFill>
              <a:srgbClr val="000000"/>
            </a:solidFill>
            <a:miter lim="800000"/>
            <a:headEnd/>
            <a:tailEnd/>
          </a:ln>
        </p:spPr>
        <p:txBody>
          <a:bodyPr anchor="ctr" anchorCtr="1"/>
          <a:lstStyle/>
          <a:p>
            <a:r>
              <a:rPr lang="en-US">
                <a:solidFill>
                  <a:srgbClr val="000000"/>
                </a:solidFill>
                <a:latin typeface="Tahoma" pitchFamily="34" charset="0"/>
              </a:rPr>
              <a:t>Digital Signatures</a:t>
            </a:r>
          </a:p>
        </p:txBody>
      </p:sp>
      <p:sp>
        <p:nvSpPr>
          <p:cNvPr id="34822" name="AutoShape 12"/>
          <p:cNvSpPr>
            <a:spLocks noChangeArrowheads="1"/>
          </p:cNvSpPr>
          <p:nvPr/>
        </p:nvSpPr>
        <p:spPr bwMode="auto">
          <a:xfrm>
            <a:off x="687388" y="5335588"/>
            <a:ext cx="3124200" cy="838200"/>
          </a:xfrm>
          <a:prstGeom prst="wedgeRoundRectCallout">
            <a:avLst>
              <a:gd name="adj1" fmla="val -3810"/>
              <a:gd name="adj2" fmla="val -96023"/>
              <a:gd name="adj3" fmla="val 16667"/>
            </a:avLst>
          </a:prstGeom>
          <a:solidFill>
            <a:srgbClr val="00FF00"/>
          </a:solidFill>
          <a:ln w="28575">
            <a:solidFill>
              <a:srgbClr val="000000"/>
            </a:solidFill>
            <a:miter lim="800000"/>
            <a:headEnd/>
            <a:tailEnd/>
          </a:ln>
        </p:spPr>
        <p:txBody>
          <a:bodyPr anchor="ctr" anchorCtr="1"/>
          <a:lstStyle/>
          <a:p>
            <a:r>
              <a:rPr lang="en-US">
                <a:solidFill>
                  <a:srgbClr val="000000"/>
                </a:solidFill>
                <a:latin typeface="Tahoma" pitchFamily="34" charset="0"/>
              </a:rPr>
              <a:t>Digital Signatures</a:t>
            </a:r>
          </a:p>
        </p:txBody>
      </p:sp>
      <p:sp>
        <p:nvSpPr>
          <p:cNvPr id="34" name="Rectangle 25"/>
          <p:cNvSpPr>
            <a:spLocks noChangeArrowheads="1"/>
          </p:cNvSpPr>
          <p:nvPr/>
        </p:nvSpPr>
        <p:spPr bwMode="auto">
          <a:xfrm>
            <a:off x="1676400" y="0"/>
            <a:ext cx="6629400" cy="1431925"/>
          </a:xfrm>
          <a:prstGeom prst="rect">
            <a:avLst/>
          </a:prstGeom>
          <a:noFill/>
          <a:ln w="9525">
            <a:noFill/>
            <a:miter lim="800000"/>
            <a:headEnd/>
            <a:tailEnd/>
          </a:ln>
        </p:spPr>
        <p:txBody>
          <a:bodyPr anchor="ctr"/>
          <a:lstStyle/>
          <a:p>
            <a:pPr algn="ctr"/>
            <a:r>
              <a:rPr lang="en-US" sz="2400" b="1" dirty="0">
                <a:solidFill>
                  <a:schemeClr val="tx2"/>
                </a:solidFill>
              </a:rPr>
              <a:t>If a shared secret is not available</a:t>
            </a:r>
            <a:r>
              <a:rPr lang="en-US" sz="2400" b="1" dirty="0" smtClean="0">
                <a:solidFill>
                  <a:schemeClr val="tx2"/>
                </a:solidFill>
              </a:rPr>
              <a:t>,</a:t>
            </a:r>
          </a:p>
          <a:p>
            <a:pPr algn="ctr"/>
            <a:r>
              <a:rPr lang="en-US" sz="2400" b="1" dirty="0" smtClean="0">
                <a:solidFill>
                  <a:schemeClr val="tx2"/>
                </a:solidFill>
              </a:rPr>
              <a:t>a </a:t>
            </a:r>
            <a:r>
              <a:rPr lang="en-US" sz="2400" b="1" dirty="0">
                <a:solidFill>
                  <a:schemeClr val="tx2"/>
                </a:solidFill>
              </a:rPr>
              <a:t>hole emerges for </a:t>
            </a:r>
            <a:r>
              <a:rPr lang="en-US" sz="2400" b="1" dirty="0" err="1">
                <a:solidFill>
                  <a:schemeClr val="tx2"/>
                </a:solidFill>
              </a:rPr>
              <a:t>omnidirectional</a:t>
            </a:r>
            <a:r>
              <a:rPr lang="en-US" sz="2400" b="1" dirty="0">
                <a:solidFill>
                  <a:schemeClr val="tx2"/>
                </a:solidFill>
              </a:rPr>
              <a:t> links.</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3"/>
          <p:cNvGrpSpPr>
            <a:grpSpLocks/>
          </p:cNvGrpSpPr>
          <p:nvPr/>
        </p:nvGrpSpPr>
        <p:grpSpPr bwMode="auto">
          <a:xfrm>
            <a:off x="1219200" y="2057400"/>
            <a:ext cx="6934200" cy="4114800"/>
            <a:chOff x="720" y="1296"/>
            <a:chExt cx="4368" cy="2592"/>
          </a:xfrm>
        </p:grpSpPr>
        <p:sp>
          <p:nvSpPr>
            <p:cNvPr id="26" name="Oval 3"/>
            <p:cNvSpPr>
              <a:spLocks noChangeArrowheads="1"/>
            </p:cNvSpPr>
            <p:nvPr/>
          </p:nvSpPr>
          <p:spPr bwMode="auto">
            <a:xfrm>
              <a:off x="720" y="2208"/>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7" name="Oval 4"/>
            <p:cNvSpPr>
              <a:spLocks noChangeArrowheads="1"/>
            </p:cNvSpPr>
            <p:nvPr/>
          </p:nvSpPr>
          <p:spPr bwMode="auto">
            <a:xfrm>
              <a:off x="1968" y="2208"/>
              <a:ext cx="3120"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8" name="Oval 5"/>
            <p:cNvSpPr>
              <a:spLocks noChangeArrowheads="1"/>
            </p:cNvSpPr>
            <p:nvPr/>
          </p:nvSpPr>
          <p:spPr bwMode="auto">
            <a:xfrm>
              <a:off x="1920" y="1296"/>
              <a:ext cx="3168"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29" name="Oval 6"/>
            <p:cNvSpPr>
              <a:spLocks noChangeArrowheads="1"/>
            </p:cNvSpPr>
            <p:nvPr/>
          </p:nvSpPr>
          <p:spPr bwMode="auto">
            <a:xfrm>
              <a:off x="720" y="1296"/>
              <a:ext cx="3264" cy="1680"/>
            </a:xfrm>
            <a:prstGeom prst="ellipse">
              <a:avLst/>
            </a:prstGeom>
            <a:noFill/>
            <a:ln w="28575">
              <a:solidFill>
                <a:schemeClr val="tx2"/>
              </a:solidFill>
              <a:round/>
              <a:headEnd/>
              <a:tailEnd/>
            </a:ln>
          </p:spPr>
          <p:txBody>
            <a:bodyPr wrap="none" anchor="ctr"/>
            <a:lstStyle/>
            <a:p>
              <a:endParaRPr lang="en-US">
                <a:solidFill>
                  <a:srgbClr val="FFFF00"/>
                </a:solidFill>
              </a:endParaRPr>
            </a:p>
          </p:txBody>
        </p:sp>
        <p:sp>
          <p:nvSpPr>
            <p:cNvPr id="30" name="Text Box 15"/>
            <p:cNvSpPr txBox="1">
              <a:spLocks noChangeArrowheads="1"/>
            </p:cNvSpPr>
            <p:nvPr/>
          </p:nvSpPr>
          <p:spPr bwMode="auto">
            <a:xfrm>
              <a:off x="816" y="1920"/>
              <a:ext cx="1018"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Confidentiality</a:t>
              </a:r>
            </a:p>
          </p:txBody>
        </p:sp>
        <p:sp>
          <p:nvSpPr>
            <p:cNvPr id="31" name="Text Box 16"/>
            <p:cNvSpPr txBox="1">
              <a:spLocks noChangeArrowheads="1"/>
            </p:cNvSpPr>
            <p:nvPr/>
          </p:nvSpPr>
          <p:spPr bwMode="auto">
            <a:xfrm>
              <a:off x="4176" y="1872"/>
              <a:ext cx="659"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Integrity</a:t>
              </a:r>
            </a:p>
          </p:txBody>
        </p:sp>
        <p:sp>
          <p:nvSpPr>
            <p:cNvPr id="32" name="Text Box 17"/>
            <p:cNvSpPr txBox="1">
              <a:spLocks noChangeArrowheads="1"/>
            </p:cNvSpPr>
            <p:nvPr/>
          </p:nvSpPr>
          <p:spPr bwMode="auto">
            <a:xfrm>
              <a:off x="912" y="2928"/>
              <a:ext cx="866" cy="231"/>
            </a:xfrm>
            <a:prstGeom prst="rect">
              <a:avLst/>
            </a:prstGeom>
            <a:noFill/>
            <a:ln w="28575">
              <a:noFill/>
              <a:miter lim="800000"/>
              <a:headEnd/>
              <a:tailEnd/>
            </a:ln>
          </p:spPr>
          <p:txBody>
            <a:bodyPr wrap="none">
              <a:spAutoFit/>
            </a:bodyPr>
            <a:lstStyle/>
            <a:p>
              <a:r>
                <a:rPr lang="en-US">
                  <a:solidFill>
                    <a:srgbClr val="FFFF00"/>
                  </a:solidFill>
                  <a:latin typeface="Tahoma" pitchFamily="34" charset="0"/>
                </a:rPr>
                <a:t>Authenticity</a:t>
              </a:r>
            </a:p>
          </p:txBody>
        </p:sp>
        <p:sp>
          <p:nvSpPr>
            <p:cNvPr id="33" name="Text Box 18"/>
            <p:cNvSpPr txBox="1">
              <a:spLocks noChangeArrowheads="1"/>
            </p:cNvSpPr>
            <p:nvPr/>
          </p:nvSpPr>
          <p:spPr bwMode="auto">
            <a:xfrm>
              <a:off x="4128" y="2928"/>
              <a:ext cx="791"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Availability</a:t>
              </a:r>
            </a:p>
          </p:txBody>
        </p:sp>
        <p:sp>
          <p:nvSpPr>
            <p:cNvPr id="34" name="Text Box 19"/>
            <p:cNvSpPr txBox="1">
              <a:spLocks noChangeArrowheads="1"/>
            </p:cNvSpPr>
            <p:nvPr/>
          </p:nvSpPr>
          <p:spPr bwMode="auto">
            <a:xfrm>
              <a:off x="2618" y="2448"/>
              <a:ext cx="623" cy="231"/>
            </a:xfrm>
            <a:prstGeom prst="rect">
              <a:avLst/>
            </a:prstGeom>
            <a:noFill/>
            <a:ln w="28575">
              <a:noFill/>
              <a:miter lim="800000"/>
              <a:headEnd/>
              <a:tailEnd/>
            </a:ln>
          </p:spPr>
          <p:txBody>
            <a:bodyPr wrap="none">
              <a:spAutoFit/>
            </a:bodyPr>
            <a:lstStyle/>
            <a:p>
              <a:r>
                <a:rPr lang="en-US" dirty="0">
                  <a:solidFill>
                    <a:srgbClr val="FFFF00"/>
                  </a:solidFill>
                  <a:latin typeface="Tahoma" pitchFamily="34" charset="0"/>
                </a:rPr>
                <a:t>Security</a:t>
              </a:r>
            </a:p>
          </p:txBody>
        </p:sp>
      </p:grpSp>
      <p:sp>
        <p:nvSpPr>
          <p:cNvPr id="35844" name="AutoShape 18"/>
          <p:cNvSpPr>
            <a:spLocks noChangeArrowheads="1"/>
          </p:cNvSpPr>
          <p:nvPr/>
        </p:nvSpPr>
        <p:spPr bwMode="auto">
          <a:xfrm>
            <a:off x="687388" y="1677988"/>
            <a:ext cx="3124200" cy="838200"/>
          </a:xfrm>
          <a:prstGeom prst="wedgeRoundRectCallout">
            <a:avLst>
              <a:gd name="adj1" fmla="val -5588"/>
              <a:gd name="adj2" fmla="val 122157"/>
              <a:gd name="adj3" fmla="val 16667"/>
            </a:avLst>
          </a:prstGeom>
          <a:solidFill>
            <a:srgbClr val="00FF00"/>
          </a:solidFill>
          <a:ln w="28575">
            <a:solidFill>
              <a:srgbClr val="000000"/>
            </a:solidFill>
            <a:miter lim="800000"/>
            <a:headEnd/>
            <a:tailEnd/>
          </a:ln>
        </p:spPr>
        <p:txBody>
          <a:bodyPr anchor="ctr" anchorCtr="1"/>
          <a:lstStyle/>
          <a:p>
            <a:r>
              <a:rPr lang="en-US">
                <a:solidFill>
                  <a:srgbClr val="000000"/>
                </a:solidFill>
                <a:latin typeface="Tahoma" pitchFamily="34" charset="0"/>
              </a:rPr>
              <a:t>Encryption using</a:t>
            </a:r>
          </a:p>
          <a:p>
            <a:r>
              <a:rPr lang="en-US">
                <a:solidFill>
                  <a:srgbClr val="000000"/>
                </a:solidFill>
                <a:latin typeface="Tahoma" pitchFamily="34" charset="0"/>
              </a:rPr>
              <a:t>asymmetric cryptography</a:t>
            </a:r>
          </a:p>
        </p:txBody>
      </p:sp>
      <p:sp>
        <p:nvSpPr>
          <p:cNvPr id="35845" name="AutoShape 15"/>
          <p:cNvSpPr>
            <a:spLocks noChangeArrowheads="1"/>
          </p:cNvSpPr>
          <p:nvPr/>
        </p:nvSpPr>
        <p:spPr bwMode="auto">
          <a:xfrm>
            <a:off x="5640388" y="1677988"/>
            <a:ext cx="2895600" cy="838200"/>
          </a:xfrm>
          <a:prstGeom prst="wedgeRoundRectCallout">
            <a:avLst>
              <a:gd name="adj1" fmla="val 2028"/>
              <a:gd name="adj2" fmla="val 109468"/>
              <a:gd name="adj3" fmla="val 16667"/>
            </a:avLst>
          </a:prstGeom>
          <a:solidFill>
            <a:srgbClr val="00FF00"/>
          </a:solidFill>
          <a:ln w="28575">
            <a:solidFill>
              <a:srgbClr val="000000"/>
            </a:solidFill>
            <a:miter lim="800000"/>
            <a:headEnd/>
            <a:tailEnd/>
          </a:ln>
        </p:spPr>
        <p:txBody>
          <a:bodyPr anchor="ctr" anchorCtr="1"/>
          <a:lstStyle/>
          <a:p>
            <a:r>
              <a:rPr lang="en-US">
                <a:solidFill>
                  <a:srgbClr val="000000"/>
                </a:solidFill>
                <a:latin typeface="Tahoma" pitchFamily="34" charset="0"/>
              </a:rPr>
              <a:t>Digital Signatures</a:t>
            </a:r>
          </a:p>
        </p:txBody>
      </p:sp>
      <p:sp>
        <p:nvSpPr>
          <p:cNvPr id="35846" name="AutoShape 12"/>
          <p:cNvSpPr>
            <a:spLocks noChangeArrowheads="1"/>
          </p:cNvSpPr>
          <p:nvPr/>
        </p:nvSpPr>
        <p:spPr bwMode="auto">
          <a:xfrm>
            <a:off x="687388" y="5335588"/>
            <a:ext cx="3124200" cy="838200"/>
          </a:xfrm>
          <a:prstGeom prst="wedgeRoundRectCallout">
            <a:avLst>
              <a:gd name="adj1" fmla="val -3810"/>
              <a:gd name="adj2" fmla="val -96023"/>
              <a:gd name="adj3" fmla="val 16667"/>
            </a:avLst>
          </a:prstGeom>
          <a:solidFill>
            <a:srgbClr val="00FF00"/>
          </a:solidFill>
          <a:ln w="28575">
            <a:solidFill>
              <a:srgbClr val="000000"/>
            </a:solidFill>
            <a:miter lim="800000"/>
            <a:headEnd/>
            <a:tailEnd/>
          </a:ln>
        </p:spPr>
        <p:txBody>
          <a:bodyPr anchor="ctr" anchorCtr="1"/>
          <a:lstStyle/>
          <a:p>
            <a:r>
              <a:rPr lang="en-US">
                <a:solidFill>
                  <a:srgbClr val="000000"/>
                </a:solidFill>
                <a:latin typeface="Tahoma" pitchFamily="34" charset="0"/>
              </a:rPr>
              <a:t>Digital Signatures</a:t>
            </a:r>
          </a:p>
        </p:txBody>
      </p:sp>
      <p:sp>
        <p:nvSpPr>
          <p:cNvPr id="35847" name="AutoShape 9"/>
          <p:cNvSpPr>
            <a:spLocks noChangeArrowheads="1"/>
          </p:cNvSpPr>
          <p:nvPr/>
        </p:nvSpPr>
        <p:spPr bwMode="auto">
          <a:xfrm>
            <a:off x="5640388" y="5335588"/>
            <a:ext cx="2895600" cy="838200"/>
          </a:xfrm>
          <a:prstGeom prst="wedgeRoundRectCallout">
            <a:avLst>
              <a:gd name="adj1" fmla="val 5426"/>
              <a:gd name="adj2" fmla="val -97157"/>
              <a:gd name="adj3" fmla="val 16667"/>
            </a:avLst>
          </a:prstGeom>
          <a:solidFill>
            <a:srgbClr val="FF0000"/>
          </a:solidFill>
          <a:ln w="28575">
            <a:solidFill>
              <a:srgbClr val="000000"/>
            </a:solidFill>
            <a:miter lim="800000"/>
            <a:headEnd/>
            <a:tailEnd/>
          </a:ln>
        </p:spPr>
        <p:txBody>
          <a:bodyPr anchor="ctr" anchorCtr="1"/>
          <a:lstStyle/>
          <a:p>
            <a:pPr algn="ctr"/>
            <a:r>
              <a:rPr lang="en-US">
                <a:solidFill>
                  <a:srgbClr val="000000"/>
                </a:solidFill>
                <a:latin typeface="Tahoma" pitchFamily="34" charset="0"/>
              </a:rPr>
              <a:t>Omnidirectional SS </a:t>
            </a:r>
          </a:p>
          <a:p>
            <a:pPr algn="ctr"/>
            <a:r>
              <a:rPr lang="en-US">
                <a:solidFill>
                  <a:srgbClr val="000000"/>
                </a:solidFill>
                <a:latin typeface="Tahoma" pitchFamily="34" charset="0"/>
              </a:rPr>
              <a:t>easily jammed</a:t>
            </a:r>
          </a:p>
        </p:txBody>
      </p:sp>
      <p:sp>
        <p:nvSpPr>
          <p:cNvPr id="35" name="Rectangle 25"/>
          <p:cNvSpPr>
            <a:spLocks noChangeArrowheads="1"/>
          </p:cNvSpPr>
          <p:nvPr/>
        </p:nvSpPr>
        <p:spPr bwMode="auto">
          <a:xfrm>
            <a:off x="1676400" y="0"/>
            <a:ext cx="6629400" cy="1431925"/>
          </a:xfrm>
          <a:prstGeom prst="rect">
            <a:avLst/>
          </a:prstGeom>
          <a:noFill/>
          <a:ln w="9525">
            <a:noFill/>
            <a:miter lim="800000"/>
            <a:headEnd/>
            <a:tailEnd/>
          </a:ln>
        </p:spPr>
        <p:txBody>
          <a:bodyPr anchor="ctr"/>
          <a:lstStyle/>
          <a:p>
            <a:pPr algn="ctr"/>
            <a:r>
              <a:rPr lang="en-US" sz="2400" b="1" dirty="0">
                <a:solidFill>
                  <a:schemeClr val="tx2"/>
                </a:solidFill>
              </a:rPr>
              <a:t>If a shared secret is not available</a:t>
            </a:r>
            <a:r>
              <a:rPr lang="en-US" sz="2400" b="1" dirty="0" smtClean="0">
                <a:solidFill>
                  <a:schemeClr val="tx2"/>
                </a:solidFill>
              </a:rPr>
              <a:t>,</a:t>
            </a:r>
          </a:p>
          <a:p>
            <a:pPr algn="ctr"/>
            <a:r>
              <a:rPr lang="en-US" sz="2400" b="1" dirty="0" smtClean="0">
                <a:solidFill>
                  <a:schemeClr val="tx2"/>
                </a:solidFill>
              </a:rPr>
              <a:t>a </a:t>
            </a:r>
            <a:r>
              <a:rPr lang="en-US" sz="2400" b="1" dirty="0">
                <a:solidFill>
                  <a:schemeClr val="tx2"/>
                </a:solidFill>
              </a:rPr>
              <a:t>hole emerges for </a:t>
            </a:r>
            <a:r>
              <a:rPr lang="en-US" sz="2400" b="1" dirty="0" err="1">
                <a:solidFill>
                  <a:schemeClr val="tx2"/>
                </a:solidFill>
              </a:rPr>
              <a:t>omnidirectional</a:t>
            </a:r>
            <a:r>
              <a:rPr lang="en-US" sz="2400" b="1" dirty="0">
                <a:solidFill>
                  <a:schemeClr val="tx2"/>
                </a:solidFill>
              </a:rPr>
              <a:t> links.</a:t>
            </a:r>
          </a:p>
        </p:txBody>
      </p:sp>
      <p:sp>
        <p:nvSpPr>
          <p:cNvPr id="17" name="Down Arrow 16">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2788" y="2613025"/>
            <a:ext cx="7772400" cy="1362075"/>
          </a:xfrm>
        </p:spPr>
        <p:txBody>
          <a:bodyPr/>
          <a:lstStyle/>
          <a:p>
            <a:pPr algn="ctr">
              <a:defRPr/>
            </a:pPr>
            <a:r>
              <a:rPr lang="en-US" dirty="0" smtClean="0">
                <a:ea typeface="ＭＳ Ｐゴシック" charset="-128"/>
              </a:rPr>
              <a:t>CONCURRENT CODES</a:t>
            </a:r>
            <a:br>
              <a:rPr lang="en-US" dirty="0" smtClean="0">
                <a:ea typeface="ＭＳ Ｐゴシック" charset="-128"/>
              </a:rPr>
            </a:br>
            <a:r>
              <a:rPr lang="en-US" dirty="0" smtClean="0">
                <a:ea typeface="ＭＳ Ｐゴシック" charset="-128"/>
              </a:rPr>
              <a:t>S</a:t>
            </a:r>
            <a:r>
              <a:rPr lang="en-US" cap="none" dirty="0" smtClean="0">
                <a:latin typeface="+mn-lt"/>
                <a:ea typeface="ＭＳ Ｐゴシック" charset="-128"/>
              </a:rPr>
              <a:t>eeing is Believing</a:t>
            </a:r>
            <a:endParaRPr lang="en-US" dirty="0">
              <a:latin typeface="+mn-lt"/>
              <a:ea typeface="ＭＳ Ｐゴシック" charset="-128"/>
            </a:endParaRPr>
          </a:p>
        </p:txBody>
      </p:sp>
      <p:sp>
        <p:nvSpPr>
          <p:cNvPr id="3" name="Down Arrow 2">
            <a:hlinkClick r:id="rId2"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14" descr="D:\UCCS\PhD\DISSERTATION\fig0.png"/>
          <p:cNvPicPr>
            <a:picLocks noChangeAspect="1" noChangeArrowheads="1"/>
          </p:cNvPicPr>
          <p:nvPr/>
        </p:nvPicPr>
        <p:blipFill>
          <a:blip r:embed="rId2"/>
          <a:srcRect/>
          <a:stretch>
            <a:fillRect/>
          </a:stretch>
        </p:blipFill>
        <p:spPr bwMode="auto">
          <a:xfrm>
            <a:off x="304800" y="2286000"/>
            <a:ext cx="8607426" cy="3668712"/>
          </a:xfrm>
          <a:prstGeom prst="rect">
            <a:avLst/>
          </a:prstGeom>
          <a:noFill/>
        </p:spPr>
      </p:pic>
      <p:sp>
        <p:nvSpPr>
          <p:cNvPr id="4" name="Down Arrow 3">
            <a:hlinkClick r:id="rId3"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p:txBody>
          <a:bodyPr/>
          <a:lstStyle/>
          <a:p>
            <a:r>
              <a:rPr lang="en-US" smtClean="0"/>
              <a:t>3 superimposed codewords</a:t>
            </a:r>
          </a:p>
        </p:txBody>
      </p:sp>
      <p:pic>
        <p:nvPicPr>
          <p:cNvPr id="49155" name="Picture 5" descr="combined.png"/>
          <p:cNvPicPr>
            <a:picLocks noChangeAspect="1"/>
          </p:cNvPicPr>
          <p:nvPr/>
        </p:nvPicPr>
        <p:blipFill>
          <a:blip r:embed="rId3"/>
          <a:srcRect/>
          <a:stretch>
            <a:fillRect/>
          </a:stretch>
        </p:blipFill>
        <p:spPr bwMode="auto">
          <a:xfrm>
            <a:off x="0" y="1566863"/>
            <a:ext cx="9144000" cy="4629150"/>
          </a:xfrm>
          <a:prstGeom prst="rect">
            <a:avLst/>
          </a:prstGeom>
          <a:noFill/>
          <a:ln w="9525">
            <a:noFill/>
            <a:miter lim="800000"/>
            <a:headEnd/>
            <a:tailEnd/>
          </a:ln>
        </p:spPr>
      </p:pic>
      <p:sp>
        <p:nvSpPr>
          <p:cNvPr id="4" name="Down Arrow 3">
            <a:hlinkClick r:id="rId4"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ig_7"/>
          <p:cNvPicPr>
            <a:picLocks noChangeAspect="1" noChangeArrowheads="1"/>
          </p:cNvPicPr>
          <p:nvPr/>
        </p:nvPicPr>
        <p:blipFill>
          <a:blip r:embed="rId3"/>
          <a:srcRect l="49728"/>
          <a:stretch>
            <a:fillRect/>
          </a:stretch>
        </p:blipFill>
        <p:spPr bwMode="auto">
          <a:xfrm>
            <a:off x="2857500" y="0"/>
            <a:ext cx="3429000" cy="6867525"/>
          </a:xfrm>
          <a:prstGeom prst="rect">
            <a:avLst/>
          </a:prstGeom>
          <a:noFill/>
          <a:ln w="9525">
            <a:noFill/>
            <a:miter lim="800000"/>
            <a:headEnd/>
            <a:tailEnd/>
          </a:ln>
        </p:spPr>
      </p:pic>
      <p:sp>
        <p:nvSpPr>
          <p:cNvPr id="3" name="Down Arrow 2">
            <a:hlinkClick r:id="rId4"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g_7"/>
          <p:cNvPicPr>
            <a:picLocks noChangeAspect="1" noChangeArrowheads="1"/>
          </p:cNvPicPr>
          <p:nvPr/>
        </p:nvPicPr>
        <p:blipFill>
          <a:blip r:embed="rId3"/>
          <a:srcRect/>
          <a:stretch>
            <a:fillRect/>
          </a:stretch>
        </p:blipFill>
        <p:spPr bwMode="auto">
          <a:xfrm>
            <a:off x="1011238" y="0"/>
            <a:ext cx="6821487" cy="6867525"/>
          </a:xfrm>
          <a:prstGeom prst="rect">
            <a:avLst/>
          </a:prstGeom>
          <a:noFill/>
          <a:ln w="9525">
            <a:noFill/>
            <a:miter lim="800000"/>
            <a:headEnd/>
            <a:tailEnd/>
          </a:ln>
        </p:spPr>
      </p:pic>
      <p:sp>
        <p:nvSpPr>
          <p:cNvPr id="3" name="Down Arrow 2">
            <a:hlinkClick r:id="rId4" action="ppaction://hlinksldjump"/>
          </p:cNvPr>
          <p:cNvSpPr/>
          <p:nvPr/>
        </p:nvSpPr>
        <p:spPr bwMode="auto">
          <a:xfrm rot="5400000">
            <a:off x="138684" y="6262116"/>
            <a:ext cx="484632" cy="457200"/>
          </a:xfrm>
          <a:prstGeom prst="downArrow">
            <a:avLst/>
          </a:prstGeom>
          <a:noFill/>
          <a:ln w="254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fontScheme name="Spark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solidFill>
          <a:schemeClr val="tx2"/>
        </a:solidFill>
        <a:ln w="25400" cap="flat" cmpd="sng" algn="ctr">
          <a:solidFill>
            <a:schemeClr val="accent1">
              <a:lumMod val="20000"/>
              <a:lumOff val="80000"/>
            </a:schemeClr>
          </a:solidFill>
          <a:prstDash val="solid"/>
          <a:round/>
          <a:headEnd type="none" w="sm" len="sm"/>
          <a:tailEnd type="none" w="sm" len="sm"/>
        </a:ln>
        <a:effectLst/>
      </a:spPr>
      <a:bodyPr/>
      <a:lstStyle/>
    </a:lnDef>
  </a:objectDefaults>
  <a:extraClrSchemeLst>
    <a:extraClrScheme>
      <a:clrScheme name="Sparkle 1">
        <a:dk1>
          <a:srgbClr val="000000"/>
        </a:dk1>
        <a:lt1>
          <a:srgbClr val="DDDDDD"/>
        </a:lt1>
        <a:dk2>
          <a:srgbClr val="0000FF"/>
        </a:dk2>
        <a:lt2>
          <a:srgbClr val="00CCCC"/>
        </a:lt2>
        <a:accent1>
          <a:srgbClr val="B2B2B2"/>
        </a:accent1>
        <a:accent2>
          <a:srgbClr val="FF9933"/>
        </a:accent2>
        <a:accent3>
          <a:srgbClr val="AAAAFF"/>
        </a:accent3>
        <a:accent4>
          <a:srgbClr val="BDBDBD"/>
        </a:accent4>
        <a:accent5>
          <a:srgbClr val="D5D5D5"/>
        </a:accent5>
        <a:accent6>
          <a:srgbClr val="E78A2D"/>
        </a:accent6>
        <a:hlink>
          <a:srgbClr val="CC00CC"/>
        </a:hlink>
        <a:folHlink>
          <a:srgbClr val="9999FF"/>
        </a:folHlink>
      </a:clrScheme>
      <a:clrMap bg1="dk2" tx1="lt1" bg2="dk1" tx2="lt2" accent1="accent1" accent2="accent2" accent3="accent3" accent4="accent4" accent5="accent5" accent6="accent6" hlink="hlink" folHlink="folHlink"/>
    </a:extraClrScheme>
    <a:extraClrScheme>
      <a:clrScheme name="Sparkle 2">
        <a:dk1>
          <a:srgbClr val="000000"/>
        </a:dk1>
        <a:lt1>
          <a:srgbClr val="CCCCFF"/>
        </a:lt1>
        <a:dk2>
          <a:srgbClr val="003399"/>
        </a:dk2>
        <a:lt2>
          <a:srgbClr val="76E0E6"/>
        </a:lt2>
        <a:accent1>
          <a:srgbClr val="66CCFF"/>
        </a:accent1>
        <a:accent2>
          <a:srgbClr val="6666FF"/>
        </a:accent2>
        <a:accent3>
          <a:srgbClr val="E2E2FF"/>
        </a:accent3>
        <a:accent4>
          <a:srgbClr val="000000"/>
        </a:accent4>
        <a:accent5>
          <a:srgbClr val="B8E2FF"/>
        </a:accent5>
        <a:accent6>
          <a:srgbClr val="5C5CE7"/>
        </a:accent6>
        <a:hlink>
          <a:srgbClr val="00CCCC"/>
        </a:hlink>
        <a:folHlink>
          <a:srgbClr val="9999FF"/>
        </a:folHlink>
      </a:clrScheme>
      <a:clrMap bg1="lt1" tx1="dk1" bg2="lt2" tx2="dk2" accent1="accent1" accent2="accent2" accent3="accent3" accent4="accent4" accent5="accent5" accent6="accent6" hlink="hlink" folHlink="folHlink"/>
    </a:extraClrScheme>
    <a:extraClrScheme>
      <a:clrScheme name="Sparkle 3">
        <a:dk1>
          <a:srgbClr val="000000"/>
        </a:dk1>
        <a:lt1>
          <a:srgbClr val="FFFFFF"/>
        </a:lt1>
        <a:dk2>
          <a:srgbClr val="000000"/>
        </a:dk2>
        <a:lt2>
          <a:srgbClr val="DDDDDD"/>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9155</TotalTime>
  <Words>4151</Words>
  <Application>Microsoft Office PowerPoint</Application>
  <PresentationFormat>On-screen Show (4:3)</PresentationFormat>
  <Paragraphs>754</Paragraphs>
  <Slides>133</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133</vt:i4>
      </vt:variant>
    </vt:vector>
  </HeadingPairs>
  <TitlesOfParts>
    <vt:vector size="135" baseType="lpstr">
      <vt:lpstr>Theme1</vt:lpstr>
      <vt:lpstr>Equation</vt:lpstr>
      <vt:lpstr>Concurrent Code Spread Spectrum: Theory and Performance Analysis of Jam Resistant Communication Without Shared Secrets</vt:lpstr>
      <vt:lpstr>Made possible by….</vt:lpstr>
      <vt:lpstr>A typical spread spectrum system uses a spreading code to achieve jam resistance</vt:lpstr>
      <vt:lpstr>We Have a Key Management Problem</vt:lpstr>
      <vt:lpstr>A Public Key Infrastructure (PKI) can provide confidentiality, integrity, and authentication.</vt:lpstr>
      <vt:lpstr>Tactical Comms such as Have Quick and SINCGARS</vt:lpstr>
      <vt:lpstr>Applying PKI to Tactical Comms</vt:lpstr>
      <vt:lpstr>But what if we had KEYLESS Jam Resistance?</vt:lpstr>
      <vt:lpstr>A concurrent codec combines channel coding and spectrum spreading</vt:lpstr>
      <vt:lpstr>What challenges face Keyless Jam Resistance?</vt:lpstr>
      <vt:lpstr>The optimal jamming signal is another valid signal</vt:lpstr>
      <vt:lpstr>The optimal jamming signal is another valid signal</vt:lpstr>
      <vt:lpstr>The optimal jamming signal is another valid signal</vt:lpstr>
      <vt:lpstr>The optimal jamming signal is another valid signal</vt:lpstr>
      <vt:lpstr>The optimal jamming signal is another valid signal</vt:lpstr>
      <vt:lpstr>The optimal jamming signal is another valid signal</vt:lpstr>
      <vt:lpstr>KEYLESS spread spectrum: So how is it possible?</vt:lpstr>
      <vt:lpstr>There are two intertwined aspects of  Keyless Jam Resistance</vt:lpstr>
      <vt:lpstr>Let’s build a toy system…</vt:lpstr>
      <vt:lpstr>Let’s build a toy system…</vt:lpstr>
      <vt:lpstr>Let’s build a toy system…</vt:lpstr>
      <vt:lpstr>Let’s build a toy system…</vt:lpstr>
      <vt:lpstr>Let’s build a toy system…</vt:lpstr>
      <vt:lpstr>Let’s build a toy system…</vt:lpstr>
      <vt:lpstr>Let’s build a toy system…</vt:lpstr>
      <vt:lpstr>Which, if either, is present?</vt:lpstr>
      <vt:lpstr>Which, if either, is present?</vt:lpstr>
      <vt:lpstr>Which, if either, is present?</vt:lpstr>
      <vt:lpstr>Which, if either, is present?</vt:lpstr>
      <vt:lpstr>Which, if either, is present?</vt:lpstr>
      <vt:lpstr>Which, if either, is present?</vt:lpstr>
      <vt:lpstr>Which, if either, is present?</vt:lpstr>
      <vt:lpstr>Which, if either, is present?</vt:lpstr>
      <vt:lpstr>Decoding is different  than performing a membership test</vt:lpstr>
      <vt:lpstr>What if a superimposed code is used?</vt:lpstr>
      <vt:lpstr>Concurrent Codes Superimposed codes that can be efficiently decoded.</vt:lpstr>
      <vt:lpstr>Let’s build a codeword</vt:lpstr>
      <vt:lpstr>The decode tree for our signal packet: {A,Q,Z} are the messages contained.</vt:lpstr>
      <vt:lpstr>You now know Standard BBC!</vt:lpstr>
      <vt:lpstr>Standard BBC: Encoding is easy</vt:lpstr>
      <vt:lpstr>Slide 41</vt:lpstr>
      <vt:lpstr>Typical BBC parameters used to date provide good flexibility.</vt:lpstr>
      <vt:lpstr>Decode trees typically have many short-lived false branches.</vt:lpstr>
      <vt:lpstr>The performance is controlled by the time spent hallucinating.</vt:lpstr>
      <vt:lpstr>Packet densities &lt;50% are fine</vt:lpstr>
      <vt:lpstr>Performance matches theory</vt:lpstr>
      <vt:lpstr>We can enhance BBC three ways</vt:lpstr>
      <vt:lpstr>Some combination of multi-mark and interstitials will likely prove most useful</vt:lpstr>
      <vt:lpstr>Does it really work?</vt:lpstr>
      <vt:lpstr>RF demonstrator based on Ettus USRP software-defined radio</vt:lpstr>
      <vt:lpstr>Simple receiver leaves little for attacker to attack</vt:lpstr>
      <vt:lpstr>NAWS China Lake – Fun in the Sun!</vt:lpstr>
      <vt:lpstr>Is it really Jam Resistant?</vt:lpstr>
      <vt:lpstr>The analyzed receiver used a typical matched-filter detector</vt:lpstr>
      <vt:lpstr>The same translation paths exist, but radar terminology convenient</vt:lpstr>
      <vt:lpstr>The BIG difference:  Threshold set well into the noise</vt:lpstr>
      <vt:lpstr>Concurrent codes create erasure channels, not error channels</vt:lpstr>
      <vt:lpstr>BER of 1% achieved with PFA = 33% &amp; SNR/bit = 9.6 dB</vt:lpstr>
      <vt:lpstr>CCSS performs between FSK and PSK (SNR/bit &gt; 11dB) </vt:lpstr>
      <vt:lpstr>SNR/bit &gt;~20dB realizes near-optimal performance</vt:lpstr>
      <vt:lpstr>CCSS performs better than FHSS but not as well as DSSS</vt:lpstr>
      <vt:lpstr>Where can we go from here?</vt:lpstr>
      <vt:lpstr>What was done and what I did</vt:lpstr>
      <vt:lpstr>Peer Reviewed Publications (1/2)</vt:lpstr>
      <vt:lpstr>Peer Reviewed Publications (2/2)</vt:lpstr>
      <vt:lpstr>USAFA Technical Reports (1/2)</vt:lpstr>
      <vt:lpstr>USAFA Technical Reports (2/2)</vt:lpstr>
      <vt:lpstr>QUESTIONS?</vt:lpstr>
      <vt:lpstr>For more details….</vt:lpstr>
      <vt:lpstr>Spread spectrum 101</vt:lpstr>
      <vt:lpstr>Narrowband communications work fine in an nice, friendly, ideal world.</vt:lpstr>
      <vt:lpstr>But they are easily jammed by any competing signal of similar power.</vt:lpstr>
      <vt:lpstr>Spread spectrum provides protection against a competing signal.</vt:lpstr>
      <vt:lpstr>In Frequency Hop Spread Spectrum (FH/SS), Sender and Receiver change frequencies according to a schedule.</vt:lpstr>
      <vt:lpstr>Jammer doesn’t know schedule, so… they jam random frequencies.</vt:lpstr>
      <vt:lpstr>Frequency sequence exchanged using a “secure alternate channel.”</vt:lpstr>
      <vt:lpstr>What if the alternate channel isn’t so secure?</vt:lpstr>
      <vt:lpstr>A “protocol jammer” DOES know the schedule, so… they jam the right frequencies at the right times.</vt:lpstr>
      <vt:lpstr>SECURITY GOALS</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CONCURRENT CODES Seeing is Believing</vt:lpstr>
      <vt:lpstr>Slide 96</vt:lpstr>
      <vt:lpstr>3 superimposed codewords</vt:lpstr>
      <vt:lpstr>Slide 98</vt:lpstr>
      <vt:lpstr>Slide 99</vt:lpstr>
      <vt:lpstr>LENA – As you’ve never seen her!</vt:lpstr>
      <vt:lpstr>480-bit message; 480,000 bit codeword with 95.3% density – still decodable.</vt:lpstr>
      <vt:lpstr>CONCURRENT CODES You Heard it Right</vt:lpstr>
      <vt:lpstr>Slide 103</vt:lpstr>
      <vt:lpstr>Slide 104</vt:lpstr>
      <vt:lpstr>Slide 105</vt:lpstr>
      <vt:lpstr>Slide 106</vt:lpstr>
      <vt:lpstr>CONCURRENT CODES Over Direct Sequence</vt:lpstr>
      <vt:lpstr>Slide 108</vt:lpstr>
      <vt:lpstr>Slide 109</vt:lpstr>
      <vt:lpstr>Slide 110</vt:lpstr>
      <vt:lpstr>Slide 111</vt:lpstr>
      <vt:lpstr>BBC Enchancements</vt:lpstr>
      <vt:lpstr>Interstitials are fun, but of limited practicality</vt:lpstr>
      <vt:lpstr>Very rapid improvement for first few interstitial checksum bits</vt:lpstr>
      <vt:lpstr>Very high density codewords can still decode efficiently</vt:lpstr>
      <vt:lpstr>Mild use of interstitials can decrease absolute decode effort.</vt:lpstr>
      <vt:lpstr>Multi-bit BBC is probably not useful</vt:lpstr>
      <vt:lpstr>Q-of-Y Multi-mark BBC is probably useful</vt:lpstr>
      <vt:lpstr>What about practical considerations?</vt:lpstr>
      <vt:lpstr>Bookend marks permit compensation for significant oscillator mismatch</vt:lpstr>
      <vt:lpstr>Running statistic threshold  can set the best threshold for EACH packet.</vt:lpstr>
      <vt:lpstr>The Glowworm hash is structurally simple and  efficient in both hardware and software </vt:lpstr>
      <vt:lpstr>CONCURRENT CODES This and That</vt:lpstr>
      <vt:lpstr>Slide 124</vt:lpstr>
      <vt:lpstr>Slide 125</vt:lpstr>
      <vt:lpstr>Slide 126</vt:lpstr>
      <vt:lpstr>Efficient Golay Correlator</vt:lpstr>
      <vt:lpstr>The complete codebook</vt:lpstr>
      <vt:lpstr>KEYLESS spread spectrum: What does it make possible?</vt:lpstr>
      <vt:lpstr>Unkeyed Jam Resistance</vt:lpstr>
      <vt:lpstr>INTERMISSION: Let’s see it in action!</vt:lpstr>
      <vt:lpstr>What else remains to be done?</vt:lpstr>
      <vt:lpstr>Research Projects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660</cp:revision>
  <dcterms:created xsi:type="dcterms:W3CDTF">2011-11-22T04:00:59Z</dcterms:created>
  <dcterms:modified xsi:type="dcterms:W3CDTF">2011-11-29T12:16:29Z</dcterms:modified>
</cp:coreProperties>
</file>